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 id="282" r:id="rId25"/>
    <p:sldId id="284" r:id="rId26"/>
    <p:sldId id="286" r:id="rId27"/>
    <p:sldId id="288" r:id="rId28"/>
    <p:sldId id="289" r:id="rId29"/>
    <p:sldId id="290" r:id="rId30"/>
    <p:sldId id="291" r:id="rId31"/>
    <p:sldId id="292" r:id="rId32"/>
    <p:sldId id="293" r:id="rId3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2"/>
    <p:restoredTop sz="94684"/>
  </p:normalViewPr>
  <p:slideViewPr>
    <p:cSldViewPr>
      <p:cViewPr varScale="1">
        <p:scale>
          <a:sx n="106" d="100"/>
          <a:sy n="106" d="100"/>
        </p:scale>
        <p:origin x="184"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400" b="1" i="0">
                <a:solidFill>
                  <a:schemeClr val="bg1"/>
                </a:solidFill>
                <a:latin typeface="Microsoft YaHei"/>
                <a:cs typeface="Microsoft YaHe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Microsoft YaHei"/>
                <a:cs typeface="Microsoft YaHe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20851"/>
            <a:ext cx="12192000" cy="6137275"/>
          </a:xfrm>
          <a:custGeom>
            <a:avLst/>
            <a:gdLst/>
            <a:ahLst/>
            <a:cxnLst/>
            <a:rect l="l" t="t" r="r" b="b"/>
            <a:pathLst>
              <a:path w="12192000" h="6137275">
                <a:moveTo>
                  <a:pt x="0" y="6137147"/>
                </a:moveTo>
                <a:lnTo>
                  <a:pt x="12192000" y="6137147"/>
                </a:lnTo>
                <a:lnTo>
                  <a:pt x="12192000" y="0"/>
                </a:lnTo>
                <a:lnTo>
                  <a:pt x="0" y="0"/>
                </a:lnTo>
                <a:lnTo>
                  <a:pt x="0" y="6137147"/>
                </a:lnTo>
                <a:close/>
              </a:path>
            </a:pathLst>
          </a:custGeom>
          <a:solidFill>
            <a:srgbClr val="EFEEEC"/>
          </a:solidFill>
        </p:spPr>
        <p:txBody>
          <a:bodyPr wrap="square" lIns="0" tIns="0" rIns="0" bIns="0" rtlCol="0"/>
          <a:lstStyle/>
          <a:p>
            <a:endParaRPr/>
          </a:p>
        </p:txBody>
      </p:sp>
      <p:sp>
        <p:nvSpPr>
          <p:cNvPr id="17" name="bg object 17"/>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18" name="bg object 18"/>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bg1"/>
                </a:solidFill>
                <a:latin typeface="Microsoft YaHei"/>
                <a:cs typeface="Microsoft YaHe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Microsoft YaHei"/>
                <a:cs typeface="Microsoft Ya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20851"/>
            <a:ext cx="12192000" cy="6137275"/>
          </a:xfrm>
          <a:custGeom>
            <a:avLst/>
            <a:gdLst/>
            <a:ahLst/>
            <a:cxnLst/>
            <a:rect l="l" t="t" r="r" b="b"/>
            <a:pathLst>
              <a:path w="12192000" h="6137275">
                <a:moveTo>
                  <a:pt x="0" y="6137147"/>
                </a:moveTo>
                <a:lnTo>
                  <a:pt x="12192000" y="6137147"/>
                </a:lnTo>
                <a:lnTo>
                  <a:pt x="12192000" y="0"/>
                </a:lnTo>
                <a:lnTo>
                  <a:pt x="0" y="0"/>
                </a:lnTo>
                <a:lnTo>
                  <a:pt x="0" y="6137147"/>
                </a:lnTo>
                <a:close/>
              </a:path>
            </a:pathLst>
          </a:custGeom>
          <a:solidFill>
            <a:srgbClr val="EFEEEC"/>
          </a:solidFill>
        </p:spPr>
        <p:txBody>
          <a:bodyPr wrap="square" lIns="0" tIns="0" rIns="0" bIns="0" rtlCol="0"/>
          <a:lstStyle/>
          <a:p>
            <a:endParaRPr/>
          </a:p>
        </p:txBody>
      </p:sp>
      <p:sp>
        <p:nvSpPr>
          <p:cNvPr id="17" name="bg object 17"/>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18" name="bg object 18"/>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20851"/>
            <a:ext cx="12192000" cy="6137275"/>
          </a:xfrm>
          <a:custGeom>
            <a:avLst/>
            <a:gdLst/>
            <a:ahLst/>
            <a:cxnLst/>
            <a:rect l="l" t="t" r="r" b="b"/>
            <a:pathLst>
              <a:path w="12192000" h="6137275">
                <a:moveTo>
                  <a:pt x="0" y="6137147"/>
                </a:moveTo>
                <a:lnTo>
                  <a:pt x="12192000" y="6137147"/>
                </a:lnTo>
                <a:lnTo>
                  <a:pt x="12192000" y="0"/>
                </a:lnTo>
                <a:lnTo>
                  <a:pt x="0" y="0"/>
                </a:lnTo>
                <a:lnTo>
                  <a:pt x="0" y="6137147"/>
                </a:lnTo>
                <a:close/>
              </a:path>
            </a:pathLst>
          </a:custGeom>
          <a:solidFill>
            <a:srgbClr val="EFEEEC"/>
          </a:solidFill>
        </p:spPr>
        <p:txBody>
          <a:bodyPr wrap="square" lIns="0" tIns="0" rIns="0" bIns="0" rtlCol="0"/>
          <a:lstStyle/>
          <a:p>
            <a:endParaRPr/>
          </a:p>
        </p:txBody>
      </p:sp>
      <p:sp>
        <p:nvSpPr>
          <p:cNvPr id="2" name="Holder 2"/>
          <p:cNvSpPr>
            <a:spLocks noGrp="1"/>
          </p:cNvSpPr>
          <p:nvPr>
            <p:ph type="title"/>
          </p:nvPr>
        </p:nvSpPr>
        <p:spPr>
          <a:xfrm>
            <a:off x="1032763" y="203403"/>
            <a:ext cx="3089275" cy="391795"/>
          </a:xfrm>
          <a:prstGeom prst="rect">
            <a:avLst/>
          </a:prstGeom>
        </p:spPr>
        <p:txBody>
          <a:bodyPr wrap="square" lIns="0" tIns="0" rIns="0" bIns="0">
            <a:spAutoFit/>
          </a:bodyPr>
          <a:lstStyle>
            <a:lvl1pPr>
              <a:defRPr sz="2400" b="1" i="0">
                <a:solidFill>
                  <a:schemeClr val="bg1"/>
                </a:solidFill>
                <a:latin typeface="Microsoft YaHei"/>
                <a:cs typeface="Microsoft YaHei"/>
              </a:defRPr>
            </a:lvl1pPr>
          </a:lstStyle>
          <a:p>
            <a:endParaRPr/>
          </a:p>
        </p:txBody>
      </p:sp>
      <p:sp>
        <p:nvSpPr>
          <p:cNvPr id="3" name="Holder 3"/>
          <p:cNvSpPr>
            <a:spLocks noGrp="1"/>
          </p:cNvSpPr>
          <p:nvPr>
            <p:ph type="body" idx="1"/>
          </p:nvPr>
        </p:nvSpPr>
        <p:spPr>
          <a:xfrm>
            <a:off x="4898390" y="1364614"/>
            <a:ext cx="6524625" cy="32004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8/13/24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sv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sv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3.jpg"/><Relationship Id="rId7" Type="http://schemas.openxmlformats.org/officeDocument/2006/relationships/image" Target="../media/image2.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g"/><Relationship Id="rId4" Type="http://schemas.openxmlformats.org/officeDocument/2006/relationships/image" Target="../media/image64.jp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3.sv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0.jpg"/><Relationship Id="rId4" Type="http://schemas.openxmlformats.org/officeDocument/2006/relationships/image" Target="../media/image69.jp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jp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jpg"/><Relationship Id="rId10" Type="http://schemas.openxmlformats.org/officeDocument/2006/relationships/image" Target="../media/image3.svg"/><Relationship Id="rId4" Type="http://schemas.openxmlformats.org/officeDocument/2006/relationships/image" Target="../media/image73.jp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g"/><Relationship Id="rId10" Type="http://schemas.openxmlformats.org/officeDocument/2006/relationships/image" Target="../media/image3.svg"/><Relationship Id="rId4" Type="http://schemas.openxmlformats.org/officeDocument/2006/relationships/image" Target="../media/image80.jp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5.png"/><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6.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7.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0.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2.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g"/><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8" Type="http://schemas.openxmlformats.org/officeDocument/2006/relationships/image" Target="../media/image101.jpg"/><Relationship Id="rId3" Type="http://schemas.openxmlformats.org/officeDocument/2006/relationships/image" Target="../media/image96.jpg"/><Relationship Id="rId7" Type="http://schemas.openxmlformats.org/officeDocument/2006/relationships/image" Target="../media/image100.jpg"/><Relationship Id="rId2" Type="http://schemas.openxmlformats.org/officeDocument/2006/relationships/image" Target="../media/image95.jpg"/><Relationship Id="rId1" Type="http://schemas.openxmlformats.org/officeDocument/2006/relationships/slideLayout" Target="../slideLayouts/slideLayout2.xml"/><Relationship Id="rId6" Type="http://schemas.openxmlformats.org/officeDocument/2006/relationships/image" Target="../media/image99.jpg"/><Relationship Id="rId11" Type="http://schemas.openxmlformats.org/officeDocument/2006/relationships/image" Target="../media/image3.svg"/><Relationship Id="rId5" Type="http://schemas.openxmlformats.org/officeDocument/2006/relationships/image" Target="../media/image98.jpg"/><Relationship Id="rId10" Type="http://schemas.openxmlformats.org/officeDocument/2006/relationships/image" Target="../media/image2.png"/><Relationship Id="rId4" Type="http://schemas.openxmlformats.org/officeDocument/2006/relationships/image" Target="../media/image97.jpg"/><Relationship Id="rId9" Type="http://schemas.openxmlformats.org/officeDocument/2006/relationships/image" Target="../media/image102.jp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4.xml"/><Relationship Id="rId4" Type="http://schemas.openxmlformats.org/officeDocument/2006/relationships/image" Target="../media/image105.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3.svg"/><Relationship Id="rId2" Type="http://schemas.openxmlformats.org/officeDocument/2006/relationships/image" Target="../media/image6.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svg"/><Relationship Id="rId2" Type="http://schemas.openxmlformats.org/officeDocument/2006/relationships/image" Target="../media/image29.jp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2.jpg"/><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FEEEC"/>
          </a:solidFill>
        </p:spPr>
        <p:txBody>
          <a:bodyPr wrap="square" lIns="0" tIns="0" rIns="0" bIns="0" rtlCol="0"/>
          <a:lstStyle/>
          <a:p>
            <a:pPr algn="l" rtl="0"/>
            <a:endParaRPr dirty="0"/>
          </a:p>
        </p:txBody>
      </p:sp>
      <p:grpSp>
        <p:nvGrpSpPr>
          <p:cNvPr id="3" name="object 3"/>
          <p:cNvGrpSpPr/>
          <p:nvPr/>
        </p:nvGrpSpPr>
        <p:grpSpPr>
          <a:xfrm>
            <a:off x="239268" y="0"/>
            <a:ext cx="11953240" cy="5642610"/>
            <a:chOff x="239268" y="0"/>
            <a:chExt cx="11953240" cy="5642610"/>
          </a:xfrm>
        </p:grpSpPr>
        <p:pic>
          <p:nvPicPr>
            <p:cNvPr id="4" name="object 4"/>
            <p:cNvPicPr/>
            <p:nvPr/>
          </p:nvPicPr>
          <p:blipFill>
            <a:blip r:embed="rId2" cstate="print"/>
            <a:stretch>
              <a:fillRect/>
            </a:stretch>
          </p:blipFill>
          <p:spPr>
            <a:xfrm>
              <a:off x="4774691" y="0"/>
              <a:ext cx="7417308" cy="5637276"/>
            </a:xfrm>
            <a:prstGeom prst="rect">
              <a:avLst/>
            </a:prstGeom>
          </p:spPr>
        </p:pic>
        <p:sp>
          <p:nvSpPr>
            <p:cNvPr id="5" name="object 5"/>
            <p:cNvSpPr/>
            <p:nvPr/>
          </p:nvSpPr>
          <p:spPr>
            <a:xfrm>
              <a:off x="239268" y="5637276"/>
              <a:ext cx="8749030" cy="0"/>
            </a:xfrm>
            <a:custGeom>
              <a:avLst/>
              <a:gdLst/>
              <a:ahLst/>
              <a:cxnLst/>
              <a:rect l="l" t="t" r="r" b="b"/>
              <a:pathLst>
                <a:path w="8749030">
                  <a:moveTo>
                    <a:pt x="0" y="0"/>
                  </a:moveTo>
                  <a:lnTo>
                    <a:pt x="8748649" y="0"/>
                  </a:lnTo>
                </a:path>
              </a:pathLst>
            </a:custGeom>
            <a:ln w="9525">
              <a:solidFill>
                <a:srgbClr val="504A47"/>
              </a:solidFill>
            </a:ln>
          </p:spPr>
          <p:txBody>
            <a:bodyPr wrap="square" lIns="0" tIns="0" rIns="0" bIns="0" rtlCol="0"/>
            <a:lstStyle/>
            <a:p>
              <a:endParaRPr/>
            </a:p>
          </p:txBody>
        </p:sp>
      </p:grpSp>
      <p:sp>
        <p:nvSpPr>
          <p:cNvPr id="6" name="object 6"/>
          <p:cNvSpPr txBox="1">
            <a:spLocks noGrp="1"/>
          </p:cNvSpPr>
          <p:nvPr>
            <p:ph type="title"/>
          </p:nvPr>
        </p:nvSpPr>
        <p:spPr>
          <a:xfrm>
            <a:off x="228600" y="3581400"/>
            <a:ext cx="6408624" cy="1996059"/>
          </a:xfrm>
          <a:prstGeom prst="rect">
            <a:avLst/>
          </a:prstGeom>
        </p:spPr>
        <p:txBody>
          <a:bodyPr vert="horz" wrap="square" lIns="0" tIns="13335" rIns="0" bIns="0" rtlCol="0">
            <a:spAutoFit/>
          </a:bodyPr>
          <a:lstStyle/>
          <a:p>
            <a:pPr algn="l">
              <a:lnSpc>
                <a:spcPct val="100000"/>
              </a:lnSpc>
              <a:spcBef>
                <a:spcPts val="105"/>
              </a:spcBef>
              <a:tabLst>
                <a:tab pos="2808605" algn="l"/>
              </a:tabLst>
            </a:pPr>
            <a:r>
              <a:rPr lang="en-CA" sz="3200" spc="600" dirty="0">
                <a:solidFill>
                  <a:schemeClr val="tx2">
                    <a:lumMod val="75000"/>
                  </a:schemeClr>
                </a:solidFill>
              </a:rPr>
              <a:t>Saforix Lithium titanate battery power take-off system
Introduction </a:t>
            </a:r>
            <a:endParaRPr sz="3200" dirty="0">
              <a:solidFill>
                <a:schemeClr val="tx2">
                  <a:lumMod val="75000"/>
                </a:schemeClr>
              </a:solidFill>
            </a:endParaRPr>
          </a:p>
        </p:txBody>
      </p:sp>
      <p:pic>
        <p:nvPicPr>
          <p:cNvPr id="8" name="Graphic 7">
            <a:extLst>
              <a:ext uri="{FF2B5EF4-FFF2-40B4-BE49-F238E27FC236}">
                <a16:creationId xmlns:a16="http://schemas.microsoft.com/office/drawing/2014/main" id="{0E884788-8273-327F-D8D2-84960A096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304800"/>
            <a:ext cx="3886200" cy="2971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720851"/>
              <a:ext cx="12192000" cy="6137275"/>
            </a:xfrm>
            <a:custGeom>
              <a:avLst/>
              <a:gdLst/>
              <a:ahLst/>
              <a:cxnLst/>
              <a:rect l="l" t="t" r="r" b="b"/>
              <a:pathLst>
                <a:path w="12192000" h="6137275">
                  <a:moveTo>
                    <a:pt x="0" y="6137147"/>
                  </a:moveTo>
                  <a:lnTo>
                    <a:pt x="12192000" y="6137147"/>
                  </a:lnTo>
                  <a:lnTo>
                    <a:pt x="12192000" y="0"/>
                  </a:lnTo>
                  <a:lnTo>
                    <a:pt x="0" y="0"/>
                  </a:lnTo>
                  <a:lnTo>
                    <a:pt x="0" y="6137147"/>
                  </a:lnTo>
                  <a:close/>
                </a:path>
              </a:pathLst>
            </a:custGeom>
            <a:solidFill>
              <a:srgbClr val="EFEEEC"/>
            </a:solidFill>
          </p:spPr>
          <p:txBody>
            <a:bodyPr wrap="square" lIns="0" tIns="0" rIns="0" bIns="0" rtlCol="0"/>
            <a:lstStyle/>
            <a:p>
              <a:endParaRPr/>
            </a:p>
          </p:txBody>
        </p:sp>
        <p:sp>
          <p:nvSpPr>
            <p:cNvPr id="4" name="object 4"/>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grpSp>
      <p:sp>
        <p:nvSpPr>
          <p:cNvPr id="5" name="object 5"/>
          <p:cNvSpPr txBox="1">
            <a:spLocks noGrp="1"/>
          </p:cNvSpPr>
          <p:nvPr>
            <p:ph type="title"/>
          </p:nvPr>
        </p:nvSpPr>
        <p:spPr>
          <a:xfrm>
            <a:off x="694740" y="152780"/>
            <a:ext cx="8830260"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t>Rate pulse charge and discharge</a:t>
            </a:r>
            <a:endParaRPr sz="2800" dirty="0"/>
          </a:p>
        </p:txBody>
      </p:sp>
      <p:sp>
        <p:nvSpPr>
          <p:cNvPr id="7" name="object 7"/>
          <p:cNvSpPr/>
          <p:nvPr/>
        </p:nvSpPr>
        <p:spPr>
          <a:xfrm>
            <a:off x="213360"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13" name="Picture 12">
            <a:extLst>
              <a:ext uri="{FF2B5EF4-FFF2-40B4-BE49-F238E27FC236}">
                <a16:creationId xmlns:a16="http://schemas.microsoft.com/office/drawing/2014/main" id="{5C1307BA-B540-1CE5-5A29-EE44CA307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5968"/>
            <a:ext cx="12192000" cy="5846064"/>
          </a:xfrm>
          <a:prstGeom prst="rect">
            <a:avLst/>
          </a:prstGeom>
        </p:spPr>
      </p:pic>
      <p:pic>
        <p:nvPicPr>
          <p:cNvPr id="15" name="Picture 14">
            <a:extLst>
              <a:ext uri="{FF2B5EF4-FFF2-40B4-BE49-F238E27FC236}">
                <a16:creationId xmlns:a16="http://schemas.microsoft.com/office/drawing/2014/main" id="{D0B14395-529F-AA57-919B-DE6D6AE52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95600"/>
            <a:ext cx="3124200" cy="881856"/>
          </a:xfrm>
          <a:prstGeom prst="rect">
            <a:avLst/>
          </a:prstGeom>
        </p:spPr>
      </p:pic>
      <p:pic>
        <p:nvPicPr>
          <p:cNvPr id="17" name="Picture 16">
            <a:extLst>
              <a:ext uri="{FF2B5EF4-FFF2-40B4-BE49-F238E27FC236}">
                <a16:creationId xmlns:a16="http://schemas.microsoft.com/office/drawing/2014/main" id="{892B1F15-EA49-A29B-AC86-253E63B69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094190"/>
            <a:ext cx="2762636" cy="295316"/>
          </a:xfrm>
          <a:prstGeom prst="rect">
            <a:avLst/>
          </a:prstGeom>
        </p:spPr>
      </p:pic>
      <p:pic>
        <p:nvPicPr>
          <p:cNvPr id="21" name="Picture 20">
            <a:extLst>
              <a:ext uri="{FF2B5EF4-FFF2-40B4-BE49-F238E27FC236}">
                <a16:creationId xmlns:a16="http://schemas.microsoft.com/office/drawing/2014/main" id="{BEE9CE09-8956-558E-6657-42FE80AC7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127" y="4613593"/>
            <a:ext cx="5106894" cy="754932"/>
          </a:xfrm>
          <a:prstGeom prst="rect">
            <a:avLst/>
          </a:prstGeom>
        </p:spPr>
      </p:pic>
      <p:pic>
        <p:nvPicPr>
          <p:cNvPr id="6" name="Graphic 5">
            <a:extLst>
              <a:ext uri="{FF2B5EF4-FFF2-40B4-BE49-F238E27FC236}">
                <a16:creationId xmlns:a16="http://schemas.microsoft.com/office/drawing/2014/main" id="{2F1C0B4B-7684-6929-FFE5-AEDF2B9420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51830" y="-457200"/>
            <a:ext cx="2092569" cy="1600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3" name="object 3"/>
          <p:cNvSpPr txBox="1">
            <a:spLocks noGrp="1"/>
          </p:cNvSpPr>
          <p:nvPr>
            <p:ph type="title"/>
          </p:nvPr>
        </p:nvSpPr>
        <p:spPr>
          <a:xfrm>
            <a:off x="694740" y="152780"/>
            <a:ext cx="7382460"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t>High-altitude low-pressure test</a:t>
            </a:r>
            <a:endParaRPr sz="2800" dirty="0"/>
          </a:p>
        </p:txBody>
      </p:sp>
      <p:grpSp>
        <p:nvGrpSpPr>
          <p:cNvPr id="4" name="object 4"/>
          <p:cNvGrpSpPr/>
          <p:nvPr/>
        </p:nvGrpSpPr>
        <p:grpSpPr>
          <a:xfrm>
            <a:off x="213359" y="227075"/>
            <a:ext cx="11116310" cy="4692650"/>
            <a:chOff x="213359" y="227075"/>
            <a:chExt cx="11116310" cy="4692650"/>
          </a:xfrm>
        </p:grpSpPr>
        <p:sp>
          <p:nvSpPr>
            <p:cNvPr id="5" name="object 5"/>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6" name="object 6"/>
            <p:cNvPicPr/>
            <p:nvPr/>
          </p:nvPicPr>
          <p:blipFill>
            <a:blip r:embed="rId2" cstate="print"/>
            <a:stretch>
              <a:fillRect/>
            </a:stretch>
          </p:blipFill>
          <p:spPr>
            <a:xfrm>
              <a:off x="708659" y="1203959"/>
              <a:ext cx="5187696" cy="3715512"/>
            </a:xfrm>
            <a:prstGeom prst="rect">
              <a:avLst/>
            </a:prstGeom>
          </p:spPr>
        </p:pic>
        <p:pic>
          <p:nvPicPr>
            <p:cNvPr id="7" name="object 7"/>
            <p:cNvPicPr/>
            <p:nvPr/>
          </p:nvPicPr>
          <p:blipFill>
            <a:blip r:embed="rId3" cstate="print"/>
            <a:stretch>
              <a:fillRect/>
            </a:stretch>
          </p:blipFill>
          <p:spPr>
            <a:xfrm>
              <a:off x="6304788" y="1203959"/>
              <a:ext cx="5024627" cy="3715512"/>
            </a:xfrm>
            <a:prstGeom prst="rect">
              <a:avLst/>
            </a:prstGeom>
          </p:spPr>
        </p:pic>
      </p:grpSp>
      <p:sp>
        <p:nvSpPr>
          <p:cNvPr id="8" name="object 8"/>
          <p:cNvSpPr txBox="1"/>
          <p:nvPr/>
        </p:nvSpPr>
        <p:spPr>
          <a:xfrm>
            <a:off x="275968" y="5331795"/>
            <a:ext cx="11902441" cy="1343445"/>
          </a:xfrm>
          <a:prstGeom prst="rect">
            <a:avLst/>
          </a:prstGeom>
        </p:spPr>
        <p:txBody>
          <a:bodyPr vert="horz" wrap="square" lIns="0" tIns="12700" rIns="0" bIns="0" rtlCol="0">
            <a:spAutoFit/>
          </a:bodyPr>
          <a:lstStyle/>
          <a:p>
            <a:pPr marL="12700" marR="5080">
              <a:lnSpc>
                <a:spcPct val="150000"/>
              </a:lnSpc>
              <a:spcBef>
                <a:spcPts val="100"/>
              </a:spcBef>
            </a:pPr>
            <a:r>
              <a:rPr lang="en-CA" sz="2000" dirty="0">
                <a:solidFill>
                  <a:srgbClr val="0D0D0D"/>
                </a:solidFill>
                <a:latin typeface="Microsoft YaHei"/>
                <a:cs typeface="Microsoft YaHei"/>
              </a:rPr>
              <a:t>The conclusion of the 4000-meter high-altitude low-pressure test: the discharge current has no sharp edge, the voltage curve is normal, and the insulation is normal, but the heat dissipation performance is weakened during the battery charging and discharging</a:t>
            </a:r>
            <a:r>
              <a:rPr sz="2000" spc="-10" dirty="0">
                <a:solidFill>
                  <a:srgbClr val="0D0D0D"/>
                </a:solidFill>
                <a:latin typeface="Microsoft YaHei"/>
                <a:cs typeface="Microsoft YaHei"/>
              </a:rPr>
              <a:t>。</a:t>
            </a:r>
            <a:endParaRPr sz="2000" dirty="0">
              <a:latin typeface="Microsoft YaHei"/>
              <a:cs typeface="Microsoft YaHei"/>
            </a:endParaRPr>
          </a:p>
        </p:txBody>
      </p:sp>
      <p:pic>
        <p:nvPicPr>
          <p:cNvPr id="9" name="Graphic 8">
            <a:extLst>
              <a:ext uri="{FF2B5EF4-FFF2-40B4-BE49-F238E27FC236}">
                <a16:creationId xmlns:a16="http://schemas.microsoft.com/office/drawing/2014/main" id="{E66F12B1-D2DD-8145-39D9-CC535A7E9D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1830" y="-457200"/>
            <a:ext cx="2092569" cy="160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8891" y="1933296"/>
            <a:ext cx="3112771" cy="3880001"/>
            <a:chOff x="278891" y="1933296"/>
            <a:chExt cx="3112771" cy="3880001"/>
          </a:xfrm>
        </p:grpSpPr>
        <p:pic>
          <p:nvPicPr>
            <p:cNvPr id="3" name="object 3"/>
            <p:cNvPicPr/>
            <p:nvPr/>
          </p:nvPicPr>
          <p:blipFill>
            <a:blip r:embed="rId2" cstate="print"/>
            <a:stretch>
              <a:fillRect/>
            </a:stretch>
          </p:blipFill>
          <p:spPr>
            <a:xfrm>
              <a:off x="278891" y="1933296"/>
              <a:ext cx="3083814" cy="1026426"/>
            </a:xfrm>
            <a:prstGeom prst="rect">
              <a:avLst/>
            </a:prstGeom>
          </p:spPr>
        </p:pic>
        <p:pic>
          <p:nvPicPr>
            <p:cNvPr id="4" name="object 4"/>
            <p:cNvPicPr/>
            <p:nvPr/>
          </p:nvPicPr>
          <p:blipFill>
            <a:blip r:embed="rId3" cstate="print"/>
            <a:stretch>
              <a:fillRect/>
            </a:stretch>
          </p:blipFill>
          <p:spPr>
            <a:xfrm>
              <a:off x="298704" y="2874251"/>
              <a:ext cx="3077718" cy="1026426"/>
            </a:xfrm>
            <a:prstGeom prst="rect">
              <a:avLst/>
            </a:prstGeom>
          </p:spPr>
        </p:pic>
        <p:pic>
          <p:nvPicPr>
            <p:cNvPr id="5" name="object 5"/>
            <p:cNvPicPr/>
            <p:nvPr/>
          </p:nvPicPr>
          <p:blipFill>
            <a:blip r:embed="rId4" cstate="print"/>
            <a:stretch>
              <a:fillRect/>
            </a:stretch>
          </p:blipFill>
          <p:spPr>
            <a:xfrm>
              <a:off x="298704" y="3808475"/>
              <a:ext cx="3092958" cy="1026413"/>
            </a:xfrm>
            <a:prstGeom prst="rect">
              <a:avLst/>
            </a:prstGeom>
          </p:spPr>
        </p:pic>
        <p:pic>
          <p:nvPicPr>
            <p:cNvPr id="6" name="object 6"/>
            <p:cNvPicPr/>
            <p:nvPr/>
          </p:nvPicPr>
          <p:blipFill>
            <a:blip r:embed="rId5" cstate="print"/>
            <a:stretch>
              <a:fillRect/>
            </a:stretch>
          </p:blipFill>
          <p:spPr>
            <a:xfrm>
              <a:off x="278891" y="4786884"/>
              <a:ext cx="3097530" cy="1026413"/>
            </a:xfrm>
            <a:prstGeom prst="rect">
              <a:avLst/>
            </a:prstGeom>
          </p:spPr>
        </p:pic>
      </p:grpSp>
      <p:graphicFrame>
        <p:nvGraphicFramePr>
          <p:cNvPr id="9" name="object 9"/>
          <p:cNvGraphicFramePr>
            <a:graphicFrameLocks noGrp="1"/>
          </p:cNvGraphicFramePr>
          <p:nvPr>
            <p:extLst>
              <p:ext uri="{D42A27DB-BD31-4B8C-83A1-F6EECF244321}">
                <p14:modId xmlns:p14="http://schemas.microsoft.com/office/powerpoint/2010/main" val="125304861"/>
              </p:ext>
            </p:extLst>
          </p:nvPr>
        </p:nvGraphicFramePr>
        <p:xfrm>
          <a:off x="278890" y="1415719"/>
          <a:ext cx="11634219" cy="4679863"/>
        </p:xfrm>
        <a:graphic>
          <a:graphicData uri="http://schemas.openxmlformats.org/drawingml/2006/table">
            <a:tbl>
              <a:tblPr firstRow="1" bandRow="1">
                <a:tableStyleId>{2D5ABB26-0587-4C30-8999-92F81FD0307C}</a:tableStyleId>
              </a:tblPr>
              <a:tblGrid>
                <a:gridCol w="360731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12535">
                  <a:extLst>
                    <a:ext uri="{9D8B030D-6E8A-4147-A177-3AD203B41FA5}">
                      <a16:colId xmlns:a16="http://schemas.microsoft.com/office/drawing/2014/main" val="20003"/>
                    </a:ext>
                  </a:extLst>
                </a:gridCol>
                <a:gridCol w="2004374">
                  <a:extLst>
                    <a:ext uri="{9D8B030D-6E8A-4147-A177-3AD203B41FA5}">
                      <a16:colId xmlns:a16="http://schemas.microsoft.com/office/drawing/2014/main" val="1736351213"/>
                    </a:ext>
                  </a:extLst>
                </a:gridCol>
              </a:tblGrid>
              <a:tr h="583912">
                <a:tc gridSpan="4">
                  <a:txBody>
                    <a:bodyPr/>
                    <a:lstStyle/>
                    <a:p>
                      <a:pPr marL="1905" algn="ctr">
                        <a:lnSpc>
                          <a:spcPct val="100000"/>
                        </a:lnSpc>
                        <a:spcBef>
                          <a:spcPts val="285"/>
                        </a:spcBef>
                        <a:tabLst>
                          <a:tab pos="3629025" algn="l"/>
                          <a:tab pos="5563870" algn="l"/>
                          <a:tab pos="7573009" algn="l"/>
                        </a:tabLst>
                      </a:pPr>
                      <a:r>
                        <a:rPr lang="en-US" sz="2000" b="0" baseline="3472" dirty="0">
                          <a:solidFill>
                            <a:srgbClr val="0000FF"/>
                          </a:solidFill>
                          <a:latin typeface="Microsoft YaHei"/>
                          <a:ea typeface="+mn-ea"/>
                          <a:cs typeface="Microsoft YaHei"/>
                        </a:rPr>
                        <a:t>Pool System                                Energy Density                    Service Life                      Fast charging capability   </a:t>
                      </a:r>
                      <a:endParaRPr sz="2000" b="0" baseline="3472" dirty="0">
                        <a:solidFill>
                          <a:srgbClr val="0000FF"/>
                        </a:solidFill>
                        <a:latin typeface="Microsoft YaHei"/>
                        <a:ea typeface="+mn-ea"/>
                        <a:cs typeface="Microsoft YaHei"/>
                      </a:endParaRPr>
                    </a:p>
                  </a:txBody>
                  <a:tcPr marL="0" marR="0" marT="36195" marB="0">
                    <a:solidFill>
                      <a:srgbClr val="EFEEE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905" marR="0" lvl="0" indent="0" algn="ctr" defTabSz="914400" rtl="0" eaLnBrk="1" fontAlgn="auto" latinLnBrk="0" hangingPunct="1">
                        <a:lnSpc>
                          <a:spcPct val="100000"/>
                        </a:lnSpc>
                        <a:spcBef>
                          <a:spcPts val="285"/>
                        </a:spcBef>
                        <a:spcAft>
                          <a:spcPts val="0"/>
                        </a:spcAft>
                        <a:buClrTx/>
                        <a:buSzTx/>
                        <a:buFontTx/>
                        <a:buNone/>
                        <a:tabLst>
                          <a:tab pos="3629025" algn="l"/>
                          <a:tab pos="5563870" algn="l"/>
                          <a:tab pos="7573009" algn="l"/>
                        </a:tabLst>
                        <a:defRPr/>
                      </a:pPr>
                      <a:r>
                        <a:rPr lang="en-US" sz="2000" b="0" baseline="3472" dirty="0">
                          <a:solidFill>
                            <a:srgbClr val="0000FF"/>
                          </a:solidFill>
                          <a:latin typeface="Microsoft YaHei"/>
                          <a:ea typeface="+mn-ea"/>
                          <a:cs typeface="Microsoft YaHei"/>
                        </a:rPr>
                        <a:t>security</a:t>
                      </a:r>
                    </a:p>
                    <a:p>
                      <a:pPr marL="1905" algn="ctr" rtl="0">
                        <a:lnSpc>
                          <a:spcPct val="100000"/>
                        </a:lnSpc>
                        <a:spcBef>
                          <a:spcPts val="285"/>
                        </a:spcBef>
                        <a:tabLst>
                          <a:tab pos="3629025" algn="l"/>
                          <a:tab pos="5563870" algn="l"/>
                          <a:tab pos="7573009" algn="l"/>
                        </a:tabLst>
                      </a:pPr>
                      <a:endParaRPr sz="2000" b="0" baseline="3472" dirty="0">
                        <a:solidFill>
                          <a:srgbClr val="0000FF"/>
                        </a:solidFill>
                        <a:latin typeface="Microsoft YaHei"/>
                        <a:ea typeface="+mn-ea"/>
                        <a:cs typeface="Microsoft YaHei"/>
                      </a:endParaRPr>
                    </a:p>
                  </a:txBody>
                  <a:tcPr marL="0" marR="0" marT="36195" marB="0">
                    <a:solidFill>
                      <a:srgbClr val="EFEEEC"/>
                    </a:solidFill>
                  </a:tcPr>
                </a:tc>
                <a:extLst>
                  <a:ext uri="{0D108BD9-81ED-4DB2-BD59-A6C34878D82A}">
                    <a16:rowId xmlns:a16="http://schemas.microsoft.com/office/drawing/2014/main" val="10000"/>
                  </a:ext>
                </a:extLst>
              </a:tr>
              <a:tr h="895969">
                <a:tc>
                  <a:txBody>
                    <a:bodyPr/>
                    <a:lstStyle/>
                    <a:p>
                      <a:pPr marR="1132205" algn="ctr">
                        <a:lnSpc>
                          <a:spcPct val="100000"/>
                        </a:lnSpc>
                        <a:spcBef>
                          <a:spcPts val="1280"/>
                        </a:spcBef>
                      </a:pPr>
                      <a:r>
                        <a:rPr lang="en-US" sz="2000" b="0" spc="-10" dirty="0">
                          <a:solidFill>
                            <a:schemeClr val="tx1"/>
                          </a:solidFill>
                          <a:latin typeface="Calibri"/>
                          <a:ea typeface="+mn-ea"/>
                          <a:cs typeface="Calibri"/>
                        </a:rPr>
                        <a:t>Lithium iron phosphate</a:t>
                      </a:r>
                    </a:p>
                  </a:txBody>
                  <a:tcPr marL="0" marR="0" marT="162560" marB="0">
                    <a:solidFill>
                      <a:srgbClr val="EFEEEC"/>
                    </a:solidFill>
                  </a:tcPr>
                </a:tc>
                <a:tc>
                  <a:txBody>
                    <a:bodyPr/>
                    <a:lstStyle/>
                    <a:p>
                      <a:pPr marR="325120" algn="ctr">
                        <a:lnSpc>
                          <a:spcPct val="100000"/>
                        </a:lnSpc>
                        <a:spcBef>
                          <a:spcPts val="1230"/>
                        </a:spcBef>
                      </a:pPr>
                      <a:r>
                        <a:rPr sz="2400" b="0" spc="-10" dirty="0">
                          <a:solidFill>
                            <a:schemeClr val="tx1"/>
                          </a:solidFill>
                          <a:latin typeface="Calibri"/>
                          <a:ea typeface="+mn-ea"/>
                          <a:cs typeface="Calibri"/>
                        </a:rPr>
                        <a:t>160Wh/Kg</a:t>
                      </a:r>
                    </a:p>
                  </a:txBody>
                  <a:tcPr marL="0" marR="0" marT="156210" marB="0">
                    <a:solidFill>
                      <a:srgbClr val="EFEEEC"/>
                    </a:solidFill>
                  </a:tcPr>
                </a:tc>
                <a:tc>
                  <a:txBody>
                    <a:bodyPr/>
                    <a:lstStyle/>
                    <a:p>
                      <a:pPr marL="485140" algn="ctr">
                        <a:lnSpc>
                          <a:spcPct val="100000"/>
                        </a:lnSpc>
                        <a:spcBef>
                          <a:spcPts val="1315"/>
                        </a:spcBef>
                      </a:pPr>
                      <a:r>
                        <a:rPr sz="2400" b="0" spc="-10" dirty="0">
                          <a:solidFill>
                            <a:schemeClr val="tx1"/>
                          </a:solidFill>
                          <a:latin typeface="Calibri"/>
                          <a:ea typeface="+mn-ea"/>
                          <a:cs typeface="Calibri"/>
                        </a:rPr>
                        <a:t>5000</a:t>
                      </a:r>
                      <a:r>
                        <a:rPr lang="en-US" sz="2400" b="0" spc="-10" dirty="0">
                          <a:solidFill>
                            <a:schemeClr val="tx1"/>
                          </a:solidFill>
                          <a:latin typeface="Calibri"/>
                          <a:ea typeface="+mn-ea"/>
                          <a:cs typeface="Calibri"/>
                        </a:rPr>
                        <a:t>times</a:t>
                      </a:r>
                      <a:endParaRPr sz="2400" b="0" spc="-10" dirty="0">
                        <a:solidFill>
                          <a:schemeClr val="tx1"/>
                        </a:solidFill>
                        <a:latin typeface="Calibri"/>
                        <a:ea typeface="+mn-ea"/>
                        <a:cs typeface="Calibri"/>
                      </a:endParaRPr>
                    </a:p>
                  </a:txBody>
                  <a:tcPr marL="0" marR="0" marT="167005" marB="0">
                    <a:solidFill>
                      <a:srgbClr val="EFEEEC"/>
                    </a:solidFill>
                  </a:tcPr>
                </a:tc>
                <a:tc>
                  <a:txBody>
                    <a:bodyPr/>
                    <a:lstStyle/>
                    <a:p>
                      <a:pPr marL="641985" algn="ctr">
                        <a:lnSpc>
                          <a:spcPct val="100000"/>
                        </a:lnSpc>
                        <a:spcBef>
                          <a:spcPts val="1355"/>
                        </a:spcBef>
                      </a:pPr>
                      <a:r>
                        <a:rPr sz="2400" b="0" spc="-10" dirty="0">
                          <a:solidFill>
                            <a:schemeClr val="tx1"/>
                          </a:solidFill>
                          <a:latin typeface="Calibri"/>
                          <a:ea typeface="+mn-ea"/>
                          <a:cs typeface="Calibri"/>
                        </a:rPr>
                        <a:t>1</a:t>
                      </a:r>
                      <a:r>
                        <a:rPr lang="en-US" sz="2400" b="0" spc="-10" dirty="0">
                          <a:solidFill>
                            <a:schemeClr val="tx1"/>
                          </a:solidFill>
                          <a:latin typeface="Calibri"/>
                          <a:ea typeface="+mn-ea"/>
                          <a:cs typeface="Calibri"/>
                        </a:rPr>
                        <a:t>hour</a:t>
                      </a:r>
                      <a:endParaRPr sz="2400" b="0" spc="-10" dirty="0">
                        <a:solidFill>
                          <a:schemeClr val="tx1"/>
                        </a:solidFill>
                        <a:latin typeface="Calibri"/>
                        <a:ea typeface="+mn-ea"/>
                        <a:cs typeface="Calibri"/>
                      </a:endParaRPr>
                    </a:p>
                  </a:txBody>
                  <a:tcPr marL="0" marR="0" marT="172085" marB="0">
                    <a:solidFill>
                      <a:srgbClr val="EFEEEC"/>
                    </a:solidFill>
                  </a:tcPr>
                </a:tc>
                <a:tc>
                  <a:txBody>
                    <a:bodyPr/>
                    <a:lstStyle/>
                    <a:p>
                      <a:pPr marL="641985" marR="0" lvl="0" indent="0" algn="ctr" defTabSz="914400" rtl="0" eaLnBrk="1" fontAlgn="auto" latinLnBrk="0" hangingPunct="1">
                        <a:lnSpc>
                          <a:spcPct val="100000"/>
                        </a:lnSpc>
                        <a:spcBef>
                          <a:spcPts val="1355"/>
                        </a:spcBef>
                        <a:spcAft>
                          <a:spcPts val="0"/>
                        </a:spcAft>
                        <a:buClrTx/>
                        <a:buSzTx/>
                        <a:buFontTx/>
                        <a:buNone/>
                        <a:tabLst/>
                        <a:defRPr/>
                      </a:pPr>
                      <a:r>
                        <a:rPr lang="en-US" sz="2400" b="0" spc="-10" dirty="0">
                          <a:solidFill>
                            <a:schemeClr val="tx1"/>
                          </a:solidFill>
                          <a:latin typeface="Calibri"/>
                          <a:ea typeface="+mn-ea"/>
                          <a:cs typeface="Calibri"/>
                        </a:rPr>
                        <a:t>Excellent</a:t>
                      </a:r>
                    </a:p>
                    <a:p>
                      <a:pPr marL="641985" algn="ctr" rtl="0">
                        <a:lnSpc>
                          <a:spcPct val="100000"/>
                        </a:lnSpc>
                        <a:spcBef>
                          <a:spcPts val="1355"/>
                        </a:spcBef>
                      </a:pPr>
                      <a:endParaRPr sz="2400" b="0" spc="-10" dirty="0">
                        <a:solidFill>
                          <a:schemeClr val="tx1"/>
                        </a:solidFill>
                        <a:latin typeface="Calibri"/>
                        <a:ea typeface="+mn-ea"/>
                        <a:cs typeface="Calibri"/>
                      </a:endParaRPr>
                    </a:p>
                  </a:txBody>
                  <a:tcPr marL="0" marR="0" marT="172085" marB="0">
                    <a:solidFill>
                      <a:srgbClr val="EFEEEC"/>
                    </a:solidFill>
                  </a:tcPr>
                </a:tc>
                <a:extLst>
                  <a:ext uri="{0D108BD9-81ED-4DB2-BD59-A6C34878D82A}">
                    <a16:rowId xmlns:a16="http://schemas.microsoft.com/office/drawing/2014/main" val="10001"/>
                  </a:ext>
                </a:extLst>
              </a:tr>
              <a:tr h="881364">
                <a:tc>
                  <a:txBody>
                    <a:bodyPr/>
                    <a:lstStyle/>
                    <a:p>
                      <a:pPr marR="1125220" algn="ctr">
                        <a:lnSpc>
                          <a:spcPct val="100000"/>
                        </a:lnSpc>
                        <a:spcBef>
                          <a:spcPts val="2195"/>
                        </a:spcBef>
                      </a:pPr>
                      <a:r>
                        <a:rPr lang="en-US" sz="2000" b="0" spc="-10" dirty="0">
                          <a:solidFill>
                            <a:schemeClr val="tx1"/>
                          </a:solidFill>
                          <a:latin typeface="Calibri"/>
                          <a:ea typeface="+mn-ea"/>
                          <a:cs typeface="Calibri"/>
                        </a:rPr>
                        <a:t>Ternary</a:t>
                      </a:r>
                      <a:endParaRPr sz="2000" b="0" spc="-10" dirty="0">
                        <a:solidFill>
                          <a:schemeClr val="tx1"/>
                        </a:solidFill>
                        <a:latin typeface="Calibri"/>
                        <a:ea typeface="+mn-ea"/>
                        <a:cs typeface="Calibri"/>
                      </a:endParaRPr>
                    </a:p>
                  </a:txBody>
                  <a:tcPr marL="0" marR="0" marT="278765" marB="0">
                    <a:solidFill>
                      <a:srgbClr val="EFEEEC"/>
                    </a:solidFill>
                  </a:tcPr>
                </a:tc>
                <a:tc>
                  <a:txBody>
                    <a:bodyPr/>
                    <a:lstStyle/>
                    <a:p>
                      <a:pPr marR="305435" algn="ctr">
                        <a:lnSpc>
                          <a:spcPct val="100000"/>
                        </a:lnSpc>
                        <a:spcBef>
                          <a:spcPts val="2295"/>
                        </a:spcBef>
                      </a:pPr>
                      <a:r>
                        <a:rPr sz="2400" b="0" spc="-10" dirty="0">
                          <a:solidFill>
                            <a:schemeClr val="tx1"/>
                          </a:solidFill>
                          <a:latin typeface="Calibri"/>
                          <a:ea typeface="+mn-ea"/>
                          <a:cs typeface="Calibri"/>
                        </a:rPr>
                        <a:t>240Wh/Kg</a:t>
                      </a:r>
                    </a:p>
                  </a:txBody>
                  <a:tcPr marL="0" marR="0" marT="291465" marB="0">
                    <a:solidFill>
                      <a:srgbClr val="EFEEEC"/>
                    </a:solidFill>
                  </a:tcPr>
                </a:tc>
                <a:tc>
                  <a:txBody>
                    <a:bodyPr/>
                    <a:lstStyle/>
                    <a:p>
                      <a:pPr marL="531495" algn="ctr">
                        <a:lnSpc>
                          <a:spcPct val="100000"/>
                        </a:lnSpc>
                        <a:spcBef>
                          <a:spcPts val="2380"/>
                        </a:spcBef>
                      </a:pPr>
                      <a:r>
                        <a:rPr sz="2400" b="0" spc="-10" dirty="0">
                          <a:solidFill>
                            <a:schemeClr val="tx1"/>
                          </a:solidFill>
                          <a:latin typeface="Calibri"/>
                          <a:ea typeface="+mn-ea"/>
                          <a:cs typeface="Calibri"/>
                        </a:rPr>
                        <a:t>1500</a:t>
                      </a:r>
                      <a:r>
                        <a:rPr lang="en-US" sz="2400" b="0" spc="-10" dirty="0">
                          <a:solidFill>
                            <a:schemeClr val="tx1"/>
                          </a:solidFill>
                          <a:latin typeface="Calibri"/>
                          <a:ea typeface="+mn-ea"/>
                          <a:cs typeface="Calibri"/>
                        </a:rPr>
                        <a:t>times</a:t>
                      </a:r>
                      <a:endParaRPr sz="2400" b="0" spc="-10" dirty="0">
                        <a:solidFill>
                          <a:schemeClr val="tx1"/>
                        </a:solidFill>
                        <a:latin typeface="Calibri"/>
                        <a:ea typeface="+mn-ea"/>
                        <a:cs typeface="Calibri"/>
                      </a:endParaRPr>
                    </a:p>
                  </a:txBody>
                  <a:tcPr marL="0" marR="0" marT="302260" marB="0">
                    <a:solidFill>
                      <a:srgbClr val="EFEEEC"/>
                    </a:solidFill>
                  </a:tcPr>
                </a:tc>
                <a:tc>
                  <a:txBody>
                    <a:bodyPr/>
                    <a:lstStyle/>
                    <a:p>
                      <a:pPr marL="688975" algn="ctr">
                        <a:lnSpc>
                          <a:spcPct val="100000"/>
                        </a:lnSpc>
                        <a:spcBef>
                          <a:spcPts val="2420"/>
                        </a:spcBef>
                      </a:pPr>
                      <a:r>
                        <a:rPr sz="2400" b="0" spc="-10" dirty="0">
                          <a:solidFill>
                            <a:schemeClr val="tx1"/>
                          </a:solidFill>
                          <a:latin typeface="Calibri"/>
                          <a:ea typeface="+mn-ea"/>
                          <a:cs typeface="Calibri"/>
                        </a:rPr>
                        <a:t>1</a:t>
                      </a:r>
                      <a:r>
                        <a:rPr lang="en-US" sz="2400" b="0" spc="-10" dirty="0">
                          <a:solidFill>
                            <a:schemeClr val="tx1"/>
                          </a:solidFill>
                          <a:latin typeface="Calibri"/>
                          <a:ea typeface="+mn-ea"/>
                          <a:cs typeface="Calibri"/>
                        </a:rPr>
                        <a:t>hour</a:t>
                      </a:r>
                      <a:endParaRPr sz="2400" b="0" spc="-10" dirty="0">
                        <a:solidFill>
                          <a:schemeClr val="tx1"/>
                        </a:solidFill>
                        <a:latin typeface="Calibri"/>
                        <a:ea typeface="+mn-ea"/>
                        <a:cs typeface="Calibri"/>
                      </a:endParaRPr>
                    </a:p>
                  </a:txBody>
                  <a:tcPr marL="0" marR="0" marT="307340" marB="0">
                    <a:solidFill>
                      <a:srgbClr val="EFEEEC"/>
                    </a:solidFill>
                  </a:tcPr>
                </a:tc>
                <a:tc>
                  <a:txBody>
                    <a:bodyPr/>
                    <a:lstStyle/>
                    <a:p>
                      <a:pPr marL="688975" algn="ctr" rtl="0">
                        <a:lnSpc>
                          <a:spcPct val="100000"/>
                        </a:lnSpc>
                        <a:spcBef>
                          <a:spcPts val="2420"/>
                        </a:spcBef>
                      </a:pPr>
                      <a:r>
                        <a:rPr lang="en-US" sz="2400" b="0" spc="-10" dirty="0">
                          <a:solidFill>
                            <a:schemeClr val="tx1"/>
                          </a:solidFill>
                          <a:latin typeface="Calibri"/>
                          <a:ea typeface="+mn-ea"/>
                          <a:cs typeface="Calibri"/>
                        </a:rPr>
                        <a:t>Difference</a:t>
                      </a:r>
                      <a:endParaRPr sz="2400" b="0" spc="-10" dirty="0">
                        <a:solidFill>
                          <a:schemeClr val="tx1"/>
                        </a:solidFill>
                        <a:latin typeface="Calibri"/>
                        <a:ea typeface="+mn-ea"/>
                        <a:cs typeface="Calibri"/>
                      </a:endParaRPr>
                    </a:p>
                  </a:txBody>
                  <a:tcPr marL="0" marR="0" marT="307340" marB="0">
                    <a:solidFill>
                      <a:srgbClr val="EFEEEC"/>
                    </a:solidFill>
                  </a:tcPr>
                </a:tc>
                <a:extLst>
                  <a:ext uri="{0D108BD9-81ED-4DB2-BD59-A6C34878D82A}">
                    <a16:rowId xmlns:a16="http://schemas.microsoft.com/office/drawing/2014/main" val="10002"/>
                  </a:ext>
                </a:extLst>
              </a:tr>
              <a:tr h="579648">
                <a:tc>
                  <a:txBody>
                    <a:bodyPr/>
                    <a:lstStyle/>
                    <a:p>
                      <a:pPr marR="1109980" algn="ctr">
                        <a:lnSpc>
                          <a:spcPct val="100000"/>
                        </a:lnSpc>
                        <a:spcBef>
                          <a:spcPts val="2135"/>
                        </a:spcBef>
                      </a:pPr>
                      <a:r>
                        <a:rPr lang="en-US" sz="2000" b="0" spc="-10" dirty="0">
                          <a:solidFill>
                            <a:schemeClr val="tx1"/>
                          </a:solidFill>
                          <a:latin typeface="Calibri"/>
                          <a:ea typeface="+mn-ea"/>
                          <a:cs typeface="Calibri"/>
                        </a:rPr>
                        <a:t>Lithium titanate</a:t>
                      </a:r>
                      <a:endParaRPr sz="2000" b="0" spc="-10" dirty="0">
                        <a:solidFill>
                          <a:schemeClr val="tx1"/>
                        </a:solidFill>
                        <a:latin typeface="Calibri"/>
                        <a:ea typeface="+mn-ea"/>
                        <a:cs typeface="Calibri"/>
                      </a:endParaRPr>
                    </a:p>
                  </a:txBody>
                  <a:tcPr marL="0" marR="0" marT="271145" marB="0">
                    <a:solidFill>
                      <a:srgbClr val="EFEEEC"/>
                    </a:solidFill>
                  </a:tcPr>
                </a:tc>
                <a:tc>
                  <a:txBody>
                    <a:bodyPr/>
                    <a:lstStyle/>
                    <a:p>
                      <a:pPr marR="363855" algn="ctr">
                        <a:lnSpc>
                          <a:spcPct val="100000"/>
                        </a:lnSpc>
                        <a:spcBef>
                          <a:spcPts val="1995"/>
                        </a:spcBef>
                      </a:pPr>
                      <a:r>
                        <a:rPr sz="2400" b="0" spc="-10" dirty="0">
                          <a:solidFill>
                            <a:srgbClr val="FF0000"/>
                          </a:solidFill>
                          <a:latin typeface="Calibri"/>
                          <a:ea typeface="+mn-ea"/>
                          <a:cs typeface="Calibri"/>
                        </a:rPr>
                        <a:t>90Wh/Kg</a:t>
                      </a:r>
                      <a:endParaRPr sz="2400" b="0" spc="-10">
                        <a:solidFill>
                          <a:srgbClr val="FF0000"/>
                        </a:solidFill>
                        <a:latin typeface="Calibri"/>
                        <a:ea typeface="+mn-ea"/>
                        <a:cs typeface="Calibri"/>
                      </a:endParaRPr>
                    </a:p>
                  </a:txBody>
                  <a:tcPr marL="0" marR="0" marT="253365" marB="0">
                    <a:solidFill>
                      <a:srgbClr val="EFEEEC"/>
                    </a:solidFill>
                  </a:tcPr>
                </a:tc>
                <a:tc>
                  <a:txBody>
                    <a:bodyPr/>
                    <a:lstStyle/>
                    <a:p>
                      <a:pPr marL="556895" algn="ctr">
                        <a:lnSpc>
                          <a:spcPct val="100000"/>
                        </a:lnSpc>
                        <a:spcBef>
                          <a:spcPts val="2080"/>
                        </a:spcBef>
                      </a:pPr>
                      <a:r>
                        <a:rPr sz="2400" b="0" spc="-10" dirty="0">
                          <a:solidFill>
                            <a:srgbClr val="FF0000"/>
                          </a:solidFill>
                          <a:latin typeface="Calibri"/>
                          <a:ea typeface="+mn-ea"/>
                          <a:cs typeface="Calibri"/>
                        </a:rPr>
                        <a:t>2</a:t>
                      </a:r>
                      <a:r>
                        <a:rPr lang="en-US" sz="2400" b="0" spc="-10" dirty="0">
                          <a:solidFill>
                            <a:srgbClr val="FF0000"/>
                          </a:solidFill>
                          <a:latin typeface="Calibri"/>
                          <a:ea typeface="+mn-ea"/>
                          <a:cs typeface="Calibri"/>
                        </a:rPr>
                        <a:t>10,000 times</a:t>
                      </a:r>
                      <a:endParaRPr sz="2400" b="0" spc="-10" dirty="0">
                        <a:solidFill>
                          <a:srgbClr val="FF0000"/>
                        </a:solidFill>
                        <a:latin typeface="Calibri"/>
                        <a:ea typeface="+mn-ea"/>
                        <a:cs typeface="Calibri"/>
                      </a:endParaRPr>
                    </a:p>
                  </a:txBody>
                  <a:tcPr marL="0" marR="0" marT="264160" marB="0">
                    <a:solidFill>
                      <a:srgbClr val="EFEEEC"/>
                    </a:solidFill>
                  </a:tcPr>
                </a:tc>
                <a:tc>
                  <a:txBody>
                    <a:bodyPr/>
                    <a:lstStyle/>
                    <a:p>
                      <a:pPr marL="714375" algn="ctr">
                        <a:lnSpc>
                          <a:spcPct val="100000"/>
                        </a:lnSpc>
                        <a:spcBef>
                          <a:spcPts val="2130"/>
                        </a:spcBef>
                      </a:pPr>
                      <a:r>
                        <a:rPr sz="2400" b="0" spc="-10" dirty="0">
                          <a:solidFill>
                            <a:srgbClr val="FF0000"/>
                          </a:solidFill>
                          <a:latin typeface="Calibri"/>
                          <a:ea typeface="+mn-ea"/>
                          <a:cs typeface="Calibri"/>
                        </a:rPr>
                        <a:t>≤10</a:t>
                      </a:r>
                      <a:r>
                        <a:rPr lang="en-US" sz="2400" b="0" spc="-10" dirty="0">
                          <a:solidFill>
                            <a:srgbClr val="FF0000"/>
                          </a:solidFill>
                          <a:latin typeface="Calibri"/>
                          <a:ea typeface="+mn-ea"/>
                          <a:cs typeface="Calibri"/>
                        </a:rPr>
                        <a:t>minute</a:t>
                      </a:r>
                      <a:endParaRPr sz="2400" b="0" spc="-10" dirty="0">
                        <a:solidFill>
                          <a:srgbClr val="FF0000"/>
                        </a:solidFill>
                        <a:latin typeface="Calibri"/>
                        <a:ea typeface="+mn-ea"/>
                        <a:cs typeface="Calibri"/>
                      </a:endParaRPr>
                    </a:p>
                  </a:txBody>
                  <a:tcPr marL="0" marR="0" marT="270510" marB="0">
                    <a:solidFill>
                      <a:srgbClr val="EFEEEC"/>
                    </a:solidFill>
                  </a:tcPr>
                </a:tc>
                <a:tc>
                  <a:txBody>
                    <a:bodyPr/>
                    <a:lstStyle/>
                    <a:p>
                      <a:pPr marL="714375" marR="0" lvl="0" indent="0" algn="ctr" defTabSz="914400" rtl="0" eaLnBrk="1" fontAlgn="auto" latinLnBrk="0" hangingPunct="1">
                        <a:lnSpc>
                          <a:spcPct val="100000"/>
                        </a:lnSpc>
                        <a:spcBef>
                          <a:spcPts val="2130"/>
                        </a:spcBef>
                        <a:spcAft>
                          <a:spcPts val="0"/>
                        </a:spcAft>
                        <a:buClrTx/>
                        <a:buSzTx/>
                        <a:buFontTx/>
                        <a:buNone/>
                        <a:tabLst/>
                        <a:defRPr/>
                      </a:pPr>
                      <a:r>
                        <a:rPr lang="en-US" sz="2400" b="0" spc="-10" dirty="0">
                          <a:solidFill>
                            <a:srgbClr val="FF0000"/>
                          </a:solidFill>
                          <a:latin typeface="Calibri"/>
                          <a:ea typeface="+mn-ea"/>
                          <a:cs typeface="Calibri"/>
                        </a:rPr>
                        <a:t> Optimal</a:t>
                      </a:r>
                    </a:p>
                    <a:p>
                      <a:pPr marL="714375" algn="ctr" rtl="0">
                        <a:lnSpc>
                          <a:spcPct val="100000"/>
                        </a:lnSpc>
                        <a:spcBef>
                          <a:spcPts val="2130"/>
                        </a:spcBef>
                      </a:pPr>
                      <a:endParaRPr sz="2400" b="0" spc="-10" dirty="0">
                        <a:solidFill>
                          <a:srgbClr val="FF0000"/>
                        </a:solidFill>
                        <a:latin typeface="Calibri"/>
                        <a:ea typeface="+mn-ea"/>
                        <a:cs typeface="Calibri"/>
                      </a:endParaRPr>
                    </a:p>
                  </a:txBody>
                  <a:tcPr marL="0" marR="0" marT="270510" marB="0">
                    <a:solidFill>
                      <a:srgbClr val="EFEEEC"/>
                    </a:solidFill>
                  </a:tcPr>
                </a:tc>
                <a:extLst>
                  <a:ext uri="{0D108BD9-81ED-4DB2-BD59-A6C34878D82A}">
                    <a16:rowId xmlns:a16="http://schemas.microsoft.com/office/drawing/2014/main" val="10003"/>
                  </a:ext>
                </a:extLst>
              </a:tr>
              <a:tr h="864452">
                <a:tc>
                  <a:txBody>
                    <a:bodyPr/>
                    <a:lstStyle/>
                    <a:p>
                      <a:pPr marR="1145540" algn="ctr">
                        <a:lnSpc>
                          <a:spcPct val="100000"/>
                        </a:lnSpc>
                        <a:spcBef>
                          <a:spcPts val="2405"/>
                        </a:spcBef>
                      </a:pPr>
                      <a:r>
                        <a:rPr lang="en-US" sz="2000" b="0" spc="-10" dirty="0">
                          <a:solidFill>
                            <a:schemeClr val="tx1"/>
                          </a:solidFill>
                          <a:latin typeface="Calibri"/>
                          <a:ea typeface="+mn-ea"/>
                          <a:cs typeface="Calibri"/>
                        </a:rPr>
                        <a:t>Lithium manganate</a:t>
                      </a:r>
                      <a:endParaRPr sz="2000" b="0" spc="-10" dirty="0">
                        <a:solidFill>
                          <a:schemeClr val="tx1"/>
                        </a:solidFill>
                        <a:latin typeface="Calibri"/>
                        <a:ea typeface="+mn-ea"/>
                        <a:cs typeface="Calibri"/>
                      </a:endParaRPr>
                    </a:p>
                  </a:txBody>
                  <a:tcPr marL="0" marR="0" marT="305435" marB="0">
                    <a:solidFill>
                      <a:srgbClr val="EFEEEC"/>
                    </a:solidFill>
                  </a:tcPr>
                </a:tc>
                <a:tc>
                  <a:txBody>
                    <a:bodyPr/>
                    <a:lstStyle/>
                    <a:p>
                      <a:pPr marR="287020" algn="ctr">
                        <a:lnSpc>
                          <a:spcPct val="100000"/>
                        </a:lnSpc>
                        <a:spcBef>
                          <a:spcPts val="2500"/>
                        </a:spcBef>
                      </a:pPr>
                      <a:r>
                        <a:rPr sz="2400" b="0" spc="-10" dirty="0">
                          <a:solidFill>
                            <a:schemeClr val="tx1"/>
                          </a:solidFill>
                          <a:latin typeface="Calibri"/>
                          <a:ea typeface="+mn-ea"/>
                          <a:cs typeface="Calibri"/>
                        </a:rPr>
                        <a:t>170Wh/Kg</a:t>
                      </a:r>
                    </a:p>
                  </a:txBody>
                  <a:tcPr marL="0" marR="0" marT="317500" marB="0">
                    <a:solidFill>
                      <a:srgbClr val="EFEEEC"/>
                    </a:solidFill>
                  </a:tcPr>
                </a:tc>
                <a:tc>
                  <a:txBody>
                    <a:bodyPr/>
                    <a:lstStyle/>
                    <a:p>
                      <a:pPr marL="465455" algn="ctr">
                        <a:lnSpc>
                          <a:spcPct val="100000"/>
                        </a:lnSpc>
                        <a:spcBef>
                          <a:spcPts val="2585"/>
                        </a:spcBef>
                      </a:pPr>
                      <a:r>
                        <a:rPr sz="2400" b="0" spc="-10" dirty="0">
                          <a:solidFill>
                            <a:schemeClr val="tx1"/>
                          </a:solidFill>
                          <a:latin typeface="Calibri"/>
                          <a:ea typeface="+mn-ea"/>
                          <a:cs typeface="Calibri"/>
                        </a:rPr>
                        <a:t>2000</a:t>
                      </a:r>
                      <a:r>
                        <a:rPr lang="en-US" sz="2400" b="0" spc="-10" dirty="0">
                          <a:solidFill>
                            <a:schemeClr val="tx1"/>
                          </a:solidFill>
                          <a:latin typeface="Calibri"/>
                          <a:ea typeface="+mn-ea"/>
                          <a:cs typeface="Calibri"/>
                        </a:rPr>
                        <a:t>times</a:t>
                      </a:r>
                      <a:endParaRPr sz="2400" b="0" spc="-10" dirty="0">
                        <a:solidFill>
                          <a:schemeClr val="tx1"/>
                        </a:solidFill>
                        <a:latin typeface="Calibri"/>
                        <a:ea typeface="+mn-ea"/>
                        <a:cs typeface="Calibri"/>
                      </a:endParaRPr>
                    </a:p>
                  </a:txBody>
                  <a:tcPr marL="0" marR="0" marT="328295" marB="0">
                    <a:solidFill>
                      <a:srgbClr val="EFEEEC"/>
                    </a:solidFill>
                  </a:tcPr>
                </a:tc>
                <a:tc>
                  <a:txBody>
                    <a:bodyPr/>
                    <a:lstStyle/>
                    <a:p>
                      <a:pPr marL="622935" algn="ctr">
                        <a:lnSpc>
                          <a:spcPct val="100000"/>
                        </a:lnSpc>
                        <a:spcBef>
                          <a:spcPts val="2625"/>
                        </a:spcBef>
                      </a:pPr>
                      <a:r>
                        <a:rPr sz="2400" b="0" spc="-10" dirty="0">
                          <a:solidFill>
                            <a:schemeClr val="tx1"/>
                          </a:solidFill>
                          <a:latin typeface="Calibri"/>
                          <a:ea typeface="+mn-ea"/>
                          <a:cs typeface="Calibri"/>
                        </a:rPr>
                        <a:t>30</a:t>
                      </a:r>
                      <a:r>
                        <a:rPr lang="en-US" sz="2400" b="0" spc="-10" dirty="0">
                          <a:solidFill>
                            <a:schemeClr val="tx1"/>
                          </a:solidFill>
                          <a:latin typeface="Calibri"/>
                          <a:ea typeface="+mn-ea"/>
                          <a:cs typeface="Calibri"/>
                        </a:rPr>
                        <a:t>minute</a:t>
                      </a:r>
                      <a:endParaRPr sz="2400" b="0" spc="-10" dirty="0">
                        <a:solidFill>
                          <a:schemeClr val="tx1"/>
                        </a:solidFill>
                        <a:latin typeface="Calibri"/>
                        <a:ea typeface="+mn-ea"/>
                        <a:cs typeface="Calibri"/>
                      </a:endParaRPr>
                    </a:p>
                  </a:txBody>
                  <a:tcPr marL="0" marR="0" marT="333375" marB="0">
                    <a:solidFill>
                      <a:srgbClr val="EFEEEC"/>
                    </a:solidFill>
                  </a:tcPr>
                </a:tc>
                <a:tc>
                  <a:txBody>
                    <a:bodyPr/>
                    <a:lstStyle/>
                    <a:p>
                      <a:pPr marL="622935" algn="ctr" rtl="0">
                        <a:lnSpc>
                          <a:spcPct val="100000"/>
                        </a:lnSpc>
                        <a:spcBef>
                          <a:spcPts val="2625"/>
                        </a:spcBef>
                      </a:pPr>
                      <a:r>
                        <a:rPr lang="en-US" sz="2400" b="0" spc="-10" dirty="0">
                          <a:solidFill>
                            <a:schemeClr val="tx1"/>
                          </a:solidFill>
                          <a:latin typeface="Calibri"/>
                          <a:ea typeface="+mn-ea"/>
                          <a:cs typeface="Calibri"/>
                        </a:rPr>
                        <a:t>good</a:t>
                      </a:r>
                      <a:endParaRPr sz="2400" b="0" spc="-10" dirty="0">
                        <a:solidFill>
                          <a:schemeClr val="tx1"/>
                        </a:solidFill>
                        <a:latin typeface="Calibri"/>
                        <a:ea typeface="+mn-ea"/>
                        <a:cs typeface="Calibri"/>
                      </a:endParaRPr>
                    </a:p>
                  </a:txBody>
                  <a:tcPr marL="0" marR="0" marT="333375" marB="0">
                    <a:solidFill>
                      <a:srgbClr val="EFEEEC"/>
                    </a:solidFill>
                  </a:tcPr>
                </a:tc>
                <a:extLst>
                  <a:ext uri="{0D108BD9-81ED-4DB2-BD59-A6C34878D82A}">
                    <a16:rowId xmlns:a16="http://schemas.microsoft.com/office/drawing/2014/main" val="10004"/>
                  </a:ext>
                </a:extLst>
              </a:tr>
            </a:tbl>
          </a:graphicData>
        </a:graphic>
      </p:graphicFrame>
      <p:sp>
        <p:nvSpPr>
          <p:cNvPr id="10" name="object 10"/>
          <p:cNvSpPr txBox="1"/>
          <p:nvPr/>
        </p:nvSpPr>
        <p:spPr>
          <a:xfrm>
            <a:off x="10873488" y="2045715"/>
            <a:ext cx="1241295" cy="2598147"/>
          </a:xfrm>
          <a:prstGeom prst="rect">
            <a:avLst/>
          </a:prstGeom>
        </p:spPr>
        <p:txBody>
          <a:bodyPr vert="horz" wrap="square" lIns="0" tIns="12700" rIns="0" bIns="0" rtlCol="0">
            <a:spAutoFit/>
          </a:bodyPr>
          <a:lstStyle/>
          <a:p>
            <a:pPr marL="12700">
              <a:lnSpc>
                <a:spcPct val="100000"/>
              </a:lnSpc>
              <a:spcBef>
                <a:spcPts val="100"/>
              </a:spcBef>
            </a:pPr>
            <a:endParaRPr lang="en-US" sz="1600" b="1" spc="-50" dirty="0">
              <a:latin typeface="SimSun"/>
              <a:cs typeface="SimSun"/>
            </a:endParaRPr>
          </a:p>
          <a:p>
            <a:pPr marL="12700">
              <a:lnSpc>
                <a:spcPct val="100000"/>
              </a:lnSpc>
              <a:spcBef>
                <a:spcPts val="100"/>
              </a:spcBef>
            </a:pPr>
            <a:endParaRPr lang="en-US" sz="1600" b="1" spc="-50" dirty="0">
              <a:latin typeface="SimSun"/>
              <a:cs typeface="SimSun"/>
            </a:endParaRPr>
          </a:p>
          <a:p>
            <a:pPr marL="12700">
              <a:lnSpc>
                <a:spcPct val="100000"/>
              </a:lnSpc>
              <a:spcBef>
                <a:spcPts val="100"/>
              </a:spcBef>
            </a:pPr>
            <a:endParaRPr lang="en-US" b="1" spc="-25" dirty="0">
              <a:latin typeface="SimSun"/>
              <a:cs typeface="SimSun"/>
            </a:endParaRPr>
          </a:p>
          <a:p>
            <a:pPr marL="12700">
              <a:lnSpc>
                <a:spcPct val="100000"/>
              </a:lnSpc>
              <a:spcBef>
                <a:spcPts val="100"/>
              </a:spcBef>
            </a:pPr>
            <a:endParaRPr lang="en-US" b="1" spc="-25" dirty="0">
              <a:latin typeface="SimSun"/>
              <a:cs typeface="SimSun"/>
            </a:endParaRPr>
          </a:p>
          <a:p>
            <a:pPr marL="12700">
              <a:lnSpc>
                <a:spcPct val="100000"/>
              </a:lnSpc>
              <a:spcBef>
                <a:spcPts val="100"/>
              </a:spcBef>
            </a:pPr>
            <a:endParaRPr lang="en-US" b="1" spc="-25" dirty="0">
              <a:latin typeface="SimSun"/>
              <a:cs typeface="SimSun"/>
            </a:endParaRPr>
          </a:p>
          <a:p>
            <a:pPr marL="12700">
              <a:lnSpc>
                <a:spcPct val="100000"/>
              </a:lnSpc>
              <a:spcBef>
                <a:spcPts val="100"/>
              </a:spcBef>
            </a:pPr>
            <a:endParaRPr lang="en-US" b="1" spc="-25" dirty="0">
              <a:latin typeface="SimSun"/>
              <a:cs typeface="SimSun"/>
            </a:endParaRPr>
          </a:p>
          <a:p>
            <a:pPr>
              <a:lnSpc>
                <a:spcPct val="100000"/>
              </a:lnSpc>
              <a:spcBef>
                <a:spcPts val="1939"/>
              </a:spcBef>
            </a:pPr>
            <a:endParaRPr sz="2400" dirty="0">
              <a:latin typeface="SimSun"/>
              <a:cs typeface="SimSun"/>
            </a:endParaRPr>
          </a:p>
          <a:p>
            <a:pPr marL="131445">
              <a:lnSpc>
                <a:spcPct val="100000"/>
              </a:lnSpc>
            </a:pPr>
            <a:endParaRPr sz="2000" dirty="0">
              <a:latin typeface="SimSun"/>
              <a:cs typeface="SimSun"/>
            </a:endParaRPr>
          </a:p>
        </p:txBody>
      </p:sp>
      <p:sp>
        <p:nvSpPr>
          <p:cNvPr id="11" name="object 11"/>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12" name="object 12"/>
          <p:cNvSpPr txBox="1">
            <a:spLocks noGrp="1"/>
          </p:cNvSpPr>
          <p:nvPr>
            <p:ph type="title"/>
          </p:nvPr>
        </p:nvSpPr>
        <p:spPr>
          <a:xfrm>
            <a:off x="1030934" y="179578"/>
            <a:ext cx="4226865" cy="382156"/>
          </a:xfrm>
          <a:prstGeom prst="rect">
            <a:avLst/>
          </a:prstGeom>
        </p:spPr>
        <p:txBody>
          <a:bodyPr vert="horz" wrap="square" lIns="0" tIns="12700" rIns="0" bIns="0" rtlCol="0">
            <a:spAutoFit/>
          </a:bodyPr>
          <a:lstStyle/>
          <a:p>
            <a:pPr marL="12700">
              <a:lnSpc>
                <a:spcPct val="100000"/>
              </a:lnSpc>
              <a:spcBef>
                <a:spcPts val="100"/>
              </a:spcBef>
            </a:pPr>
            <a:r>
              <a:rPr lang="en-US" spc="-15" dirty="0"/>
              <a:t>Product advantages</a:t>
            </a:r>
            <a:endParaRPr spc="-15" dirty="0"/>
          </a:p>
        </p:txBody>
      </p:sp>
      <p:sp>
        <p:nvSpPr>
          <p:cNvPr id="13" name="object 13"/>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7" name="Graphic 6">
            <a:extLst>
              <a:ext uri="{FF2B5EF4-FFF2-40B4-BE49-F238E27FC236}">
                <a16:creationId xmlns:a16="http://schemas.microsoft.com/office/drawing/2014/main" id="{61815F2A-1084-131B-4C38-E8F1A1D9D9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51830" y="-457200"/>
            <a:ext cx="2092569" cy="1600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228600"/>
            <a:ext cx="11137189" cy="4205638"/>
          </a:xfrm>
          <a:prstGeom prst="rect">
            <a:avLst/>
          </a:prstGeom>
        </p:spPr>
        <p:txBody>
          <a:bodyPr vert="horz" wrap="square" lIns="0" tIns="12065" rIns="0" bIns="0" rtlCol="0">
            <a:spAutoFit/>
          </a:bodyPr>
          <a:lstStyle/>
          <a:p>
            <a:pPr marL="128270">
              <a:lnSpc>
                <a:spcPct val="100000"/>
              </a:lnSpc>
              <a:spcBef>
                <a:spcPts val="95"/>
              </a:spcBef>
              <a:tabLst>
                <a:tab pos="1830705" algn="l"/>
              </a:tabLst>
            </a:pPr>
            <a:r>
              <a:rPr lang="en-US" sz="2400" b="1" spc="-35" dirty="0">
                <a:solidFill>
                  <a:srgbClr val="FFFFFF"/>
                </a:solidFill>
                <a:latin typeface="Microsoft YaHei"/>
                <a:cs typeface="Microsoft YaHei"/>
              </a:rPr>
              <a:t>The company's products power take-off power generation system</a:t>
            </a:r>
          </a:p>
          <a:p>
            <a:pPr marL="128270">
              <a:lnSpc>
                <a:spcPct val="100000"/>
              </a:lnSpc>
              <a:spcBef>
                <a:spcPts val="95"/>
              </a:spcBef>
              <a:tabLst>
                <a:tab pos="1830705" algn="l"/>
              </a:tabLst>
            </a:pPr>
            <a:endParaRPr lang="en-US" sz="2400" b="1" spc="-35" dirty="0">
              <a:solidFill>
                <a:srgbClr val="FFFFFF"/>
              </a:solidFill>
              <a:latin typeface="Arial" panose="020B0604020202020204" pitchFamily="34" charset="0"/>
              <a:cs typeface="Arial" panose="020B0604020202020204" pitchFamily="34" charset="0"/>
            </a:endParaRPr>
          </a:p>
          <a:p>
            <a:pPr marL="128270">
              <a:lnSpc>
                <a:spcPct val="100000"/>
              </a:lnSpc>
              <a:spcBef>
                <a:spcPts val="95"/>
              </a:spcBef>
              <a:tabLst>
                <a:tab pos="1830705" algn="l"/>
              </a:tabLst>
            </a:pPr>
            <a:r>
              <a:rPr lang="en-US" sz="2400" b="1" spc="-35" dirty="0">
                <a:solidFill>
                  <a:srgbClr val="FFFFFF"/>
                </a:solidFill>
                <a:latin typeface="Arial" panose="020B0604020202020204" pitchFamily="34" charset="0"/>
                <a:cs typeface="Arial" panose="020B0604020202020204" pitchFamily="34" charset="0"/>
              </a:rPr>
              <a:t> </a:t>
            </a:r>
            <a:r>
              <a:rPr lang="en-US" sz="2200" spc="-35" dirty="0">
                <a:latin typeface="Arial" panose="020B0604020202020204" pitchFamily="34" charset="0"/>
                <a:cs typeface="Arial" panose="020B0604020202020204" pitchFamily="34" charset="0"/>
              </a:rPr>
              <a:t>Through the "multi-purpose of one machine" of vehicle engines, a power take-off power generation system is installed in the limited space of the chassis of Class II vehicles to output high-quality power that meets the requirements of superstructure equipment. This system is an important guarantee for the function of the bodywork equipment under field conditions.
As a key subsystem for power support of military vehicle bodywork equipment in field situations, the vehicle-mounted power take-off power generation system has become an indispensable configuration for many new military vehicles with the advancement of the construction of the third-generation high-mobility military vehicle "weapons and equipment integration platform".</a:t>
            </a:r>
            <a:endParaRPr sz="2200" dirty="0">
              <a:latin typeface="Arial" panose="020B0604020202020204" pitchFamily="34" charset="0"/>
              <a:cs typeface="Arial" panose="020B0604020202020204" pitchFamily="34" charset="0"/>
            </a:endParaRPr>
          </a:p>
        </p:txBody>
      </p:sp>
      <p:grpSp>
        <p:nvGrpSpPr>
          <p:cNvPr id="3" name="object 3"/>
          <p:cNvGrpSpPr/>
          <p:nvPr/>
        </p:nvGrpSpPr>
        <p:grpSpPr>
          <a:xfrm>
            <a:off x="381000" y="4707634"/>
            <a:ext cx="11506200" cy="2150363"/>
            <a:chOff x="1179574" y="4707634"/>
            <a:chExt cx="9709406" cy="2150363"/>
          </a:xfrm>
        </p:grpSpPr>
        <p:pic>
          <p:nvPicPr>
            <p:cNvPr id="4" name="object 4"/>
            <p:cNvPicPr/>
            <p:nvPr/>
          </p:nvPicPr>
          <p:blipFill>
            <a:blip r:embed="rId2" cstate="print"/>
            <a:stretch>
              <a:fillRect/>
            </a:stretch>
          </p:blipFill>
          <p:spPr>
            <a:xfrm>
              <a:off x="8279892" y="4707634"/>
              <a:ext cx="2609088" cy="2075686"/>
            </a:xfrm>
            <a:prstGeom prst="rect">
              <a:avLst/>
            </a:prstGeom>
          </p:spPr>
        </p:pic>
        <p:pic>
          <p:nvPicPr>
            <p:cNvPr id="5" name="object 5"/>
            <p:cNvPicPr/>
            <p:nvPr/>
          </p:nvPicPr>
          <p:blipFill>
            <a:blip r:embed="rId3" cstate="print"/>
            <a:stretch>
              <a:fillRect/>
            </a:stretch>
          </p:blipFill>
          <p:spPr>
            <a:xfrm>
              <a:off x="4572000" y="4718303"/>
              <a:ext cx="2971800" cy="2139694"/>
            </a:xfrm>
            <a:prstGeom prst="rect">
              <a:avLst/>
            </a:prstGeom>
          </p:spPr>
        </p:pic>
        <p:pic>
          <p:nvPicPr>
            <p:cNvPr id="6" name="object 6"/>
            <p:cNvPicPr/>
            <p:nvPr/>
          </p:nvPicPr>
          <p:blipFill>
            <a:blip r:embed="rId4" cstate="print"/>
            <a:stretch>
              <a:fillRect/>
            </a:stretch>
          </p:blipFill>
          <p:spPr>
            <a:xfrm>
              <a:off x="1179574" y="4718304"/>
              <a:ext cx="2630426" cy="2065016"/>
            </a:xfrm>
            <a:prstGeom prst="rect">
              <a:avLst/>
            </a:prstGeom>
          </p:spPr>
        </p:pic>
      </p:grpSp>
      <p:pic>
        <p:nvPicPr>
          <p:cNvPr id="7" name="Graphic 6">
            <a:extLst>
              <a:ext uri="{FF2B5EF4-FFF2-40B4-BE49-F238E27FC236}">
                <a16:creationId xmlns:a16="http://schemas.microsoft.com/office/drawing/2014/main" id="{E52DF1EA-CD1C-9BCE-BE73-0623CC075C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1830" y="-457200"/>
            <a:ext cx="2092569" cy="1600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368027"/>
            <a:ext cx="4363834" cy="1026426"/>
          </a:xfrm>
          <a:prstGeom prst="rect">
            <a:avLst/>
          </a:prstGeom>
        </p:spPr>
      </p:pic>
      <p:sp>
        <p:nvSpPr>
          <p:cNvPr id="3" name="object 3"/>
          <p:cNvSpPr txBox="1"/>
          <p:nvPr/>
        </p:nvSpPr>
        <p:spPr>
          <a:xfrm>
            <a:off x="228600" y="3581400"/>
            <a:ext cx="3932682" cy="228268"/>
          </a:xfrm>
          <a:prstGeom prst="rect">
            <a:avLst/>
          </a:prstGeom>
        </p:spPr>
        <p:txBody>
          <a:bodyPr vert="horz" wrap="square" lIns="0" tIns="12700" rIns="0" bIns="0" rtlCol="0">
            <a:spAutoFit/>
          </a:bodyPr>
          <a:lstStyle/>
          <a:p>
            <a:pPr marL="12700">
              <a:lnSpc>
                <a:spcPct val="100000"/>
              </a:lnSpc>
              <a:spcBef>
                <a:spcPts val="100"/>
              </a:spcBef>
            </a:pPr>
            <a:r>
              <a:rPr lang="en-US" sz="1400" spc="-20" dirty="0">
                <a:latin typeface="Microsoft YaHei"/>
                <a:cs typeface="Microsoft YaHei"/>
              </a:rPr>
              <a:t>Power take-off power generation system</a:t>
            </a:r>
            <a:endParaRPr sz="1400" dirty="0">
              <a:latin typeface="Microsoft YaHei"/>
              <a:cs typeface="Microsoft YaHei"/>
            </a:endParaRPr>
          </a:p>
        </p:txBody>
      </p:sp>
      <p:pic>
        <p:nvPicPr>
          <p:cNvPr id="4" name="object 4"/>
          <p:cNvPicPr/>
          <p:nvPr/>
        </p:nvPicPr>
        <p:blipFill>
          <a:blip r:embed="rId3" cstate="print"/>
          <a:stretch>
            <a:fillRect/>
          </a:stretch>
        </p:blipFill>
        <p:spPr>
          <a:xfrm>
            <a:off x="4419600" y="1676400"/>
            <a:ext cx="3352800" cy="1447800"/>
          </a:xfrm>
          <a:prstGeom prst="rect">
            <a:avLst/>
          </a:prstGeom>
        </p:spPr>
      </p:pic>
      <p:sp>
        <p:nvSpPr>
          <p:cNvPr id="5" name="object 5"/>
          <p:cNvSpPr txBox="1"/>
          <p:nvPr/>
        </p:nvSpPr>
        <p:spPr>
          <a:xfrm>
            <a:off x="4748462" y="1905000"/>
            <a:ext cx="2414337" cy="443711"/>
          </a:xfrm>
          <a:prstGeom prst="rect">
            <a:avLst/>
          </a:prstGeom>
        </p:spPr>
        <p:txBody>
          <a:bodyPr vert="horz" wrap="square" lIns="0" tIns="12700" rIns="0" bIns="0" rtlCol="0">
            <a:spAutoFit/>
          </a:bodyPr>
          <a:lstStyle/>
          <a:p>
            <a:pPr marL="12700">
              <a:lnSpc>
                <a:spcPct val="100000"/>
              </a:lnSpc>
              <a:spcBef>
                <a:spcPts val="100"/>
              </a:spcBef>
            </a:pPr>
            <a:r>
              <a:rPr lang="en-US" sz="1400" spc="-20" dirty="0">
                <a:latin typeface="Microsoft YaHei"/>
                <a:cs typeface="Microsoft YaHei"/>
              </a:rPr>
              <a:t>Parking power take-off power generation system</a:t>
            </a:r>
            <a:endParaRPr sz="1400" dirty="0">
              <a:latin typeface="Microsoft YaHei"/>
              <a:cs typeface="Microsoft YaHei"/>
            </a:endParaRPr>
          </a:p>
        </p:txBody>
      </p:sp>
      <p:pic>
        <p:nvPicPr>
          <p:cNvPr id="6" name="object 6"/>
          <p:cNvPicPr/>
          <p:nvPr/>
        </p:nvPicPr>
        <p:blipFill>
          <a:blip r:embed="rId4" cstate="print"/>
          <a:stretch>
            <a:fillRect/>
          </a:stretch>
        </p:blipFill>
        <p:spPr>
          <a:xfrm>
            <a:off x="4343401" y="4724400"/>
            <a:ext cx="3326128" cy="1600200"/>
          </a:xfrm>
          <a:prstGeom prst="rect">
            <a:avLst/>
          </a:prstGeom>
        </p:spPr>
      </p:pic>
      <p:sp>
        <p:nvSpPr>
          <p:cNvPr id="7" name="object 7"/>
          <p:cNvSpPr txBox="1"/>
          <p:nvPr/>
        </p:nvSpPr>
        <p:spPr>
          <a:xfrm>
            <a:off x="4682744" y="5001259"/>
            <a:ext cx="2463800" cy="443711"/>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Microsoft YaHei"/>
                <a:cs typeface="Microsoft YaHei"/>
              </a:rPr>
              <a:t>Vehicle power take-off power generation system</a:t>
            </a:r>
            <a:endParaRPr sz="1400" dirty="0">
              <a:latin typeface="Microsoft YaHei"/>
              <a:cs typeface="Microsoft YaHei"/>
            </a:endParaRPr>
          </a:p>
        </p:txBody>
      </p:sp>
      <p:grpSp>
        <p:nvGrpSpPr>
          <p:cNvPr id="8" name="object 8"/>
          <p:cNvGrpSpPr/>
          <p:nvPr/>
        </p:nvGrpSpPr>
        <p:grpSpPr>
          <a:xfrm>
            <a:off x="0" y="0"/>
            <a:ext cx="12192000" cy="721360"/>
            <a:chOff x="0" y="0"/>
            <a:chExt cx="12192000" cy="721360"/>
          </a:xfrm>
        </p:grpSpPr>
        <p:sp>
          <p:nvSpPr>
            <p:cNvPr id="9" name="object 9"/>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10" name="object 10"/>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sp>
        <p:nvSpPr>
          <p:cNvPr id="11" name="object 11"/>
          <p:cNvSpPr txBox="1">
            <a:spLocks noGrp="1"/>
          </p:cNvSpPr>
          <p:nvPr>
            <p:ph type="title"/>
          </p:nvPr>
        </p:nvSpPr>
        <p:spPr>
          <a:xfrm>
            <a:off x="867867" y="146685"/>
            <a:ext cx="8428533" cy="443070"/>
          </a:xfrm>
          <a:prstGeom prst="rect">
            <a:avLst/>
          </a:prstGeom>
        </p:spPr>
        <p:txBody>
          <a:bodyPr vert="horz" wrap="square" lIns="0" tIns="12065" rIns="0" bIns="0" rtlCol="0">
            <a:spAutoFit/>
          </a:bodyPr>
          <a:lstStyle/>
          <a:p>
            <a:pPr marL="12700">
              <a:lnSpc>
                <a:spcPct val="100000"/>
              </a:lnSpc>
              <a:spcBef>
                <a:spcPts val="95"/>
              </a:spcBef>
            </a:pPr>
            <a:r>
              <a:rPr lang="en-US" sz="2800" spc="-40" dirty="0"/>
              <a:t>System classification and composition</a:t>
            </a:r>
            <a:endParaRPr sz="2800" dirty="0"/>
          </a:p>
        </p:txBody>
      </p:sp>
      <p:grpSp>
        <p:nvGrpSpPr>
          <p:cNvPr id="12" name="object 12"/>
          <p:cNvGrpSpPr/>
          <p:nvPr/>
        </p:nvGrpSpPr>
        <p:grpSpPr>
          <a:xfrm>
            <a:off x="3804855" y="824598"/>
            <a:ext cx="7744588" cy="4588274"/>
            <a:chOff x="3715511" y="763523"/>
            <a:chExt cx="7782559" cy="4516120"/>
          </a:xfrm>
        </p:grpSpPr>
        <p:sp>
          <p:nvSpPr>
            <p:cNvPr id="13" name="object 13"/>
            <p:cNvSpPr/>
            <p:nvPr/>
          </p:nvSpPr>
          <p:spPr>
            <a:xfrm>
              <a:off x="3734561" y="2097785"/>
              <a:ext cx="502920" cy="3162300"/>
            </a:xfrm>
            <a:custGeom>
              <a:avLst/>
              <a:gdLst/>
              <a:ahLst/>
              <a:cxnLst/>
              <a:rect l="l" t="t" r="r" b="b"/>
              <a:pathLst>
                <a:path w="502920" h="3162300">
                  <a:moveTo>
                    <a:pt x="502920" y="3162300"/>
                  </a:moveTo>
                  <a:lnTo>
                    <a:pt x="423415" y="3160160"/>
                  </a:lnTo>
                  <a:lnTo>
                    <a:pt x="354384" y="3154204"/>
                  </a:lnTo>
                  <a:lnTo>
                    <a:pt x="299959" y="3145127"/>
                  </a:lnTo>
                  <a:lnTo>
                    <a:pt x="251460" y="3120390"/>
                  </a:lnTo>
                  <a:lnTo>
                    <a:pt x="251460" y="1612519"/>
                  </a:lnTo>
                  <a:lnTo>
                    <a:pt x="238646" y="1599284"/>
                  </a:lnTo>
                  <a:lnTo>
                    <a:pt x="202960" y="1587781"/>
                  </a:lnTo>
                  <a:lnTo>
                    <a:pt x="148535" y="1578704"/>
                  </a:lnTo>
                  <a:lnTo>
                    <a:pt x="79504" y="1572748"/>
                  </a:lnTo>
                  <a:lnTo>
                    <a:pt x="0" y="1570608"/>
                  </a:lnTo>
                  <a:lnTo>
                    <a:pt x="79504" y="1568469"/>
                  </a:lnTo>
                  <a:lnTo>
                    <a:pt x="148535" y="1562513"/>
                  </a:lnTo>
                  <a:lnTo>
                    <a:pt x="202960" y="1553436"/>
                  </a:lnTo>
                  <a:lnTo>
                    <a:pt x="238646" y="1541933"/>
                  </a:lnTo>
                  <a:lnTo>
                    <a:pt x="251460" y="1528699"/>
                  </a:lnTo>
                  <a:lnTo>
                    <a:pt x="251460" y="41910"/>
                  </a:lnTo>
                  <a:lnTo>
                    <a:pt x="264273" y="28675"/>
                  </a:lnTo>
                  <a:lnTo>
                    <a:pt x="299959" y="17172"/>
                  </a:lnTo>
                  <a:lnTo>
                    <a:pt x="354384" y="8095"/>
                  </a:lnTo>
                  <a:lnTo>
                    <a:pt x="423415" y="2139"/>
                  </a:lnTo>
                  <a:lnTo>
                    <a:pt x="502920" y="0"/>
                  </a:lnTo>
                </a:path>
              </a:pathLst>
            </a:custGeom>
            <a:ln w="38100">
              <a:solidFill>
                <a:srgbClr val="5B9BD4"/>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8420100" y="763523"/>
              <a:ext cx="3077718" cy="1026413"/>
            </a:xfrm>
            <a:prstGeom prst="rect">
              <a:avLst/>
            </a:prstGeom>
          </p:spPr>
        </p:pic>
        <p:pic>
          <p:nvPicPr>
            <p:cNvPr id="15" name="object 15"/>
            <p:cNvPicPr/>
            <p:nvPr/>
          </p:nvPicPr>
          <p:blipFill>
            <a:blip r:embed="rId6" cstate="print"/>
            <a:stretch>
              <a:fillRect/>
            </a:stretch>
          </p:blipFill>
          <p:spPr>
            <a:xfrm>
              <a:off x="8420100" y="1429499"/>
              <a:ext cx="3077718" cy="1026426"/>
            </a:xfrm>
            <a:prstGeom prst="rect">
              <a:avLst/>
            </a:prstGeom>
          </p:spPr>
        </p:pic>
        <p:pic>
          <p:nvPicPr>
            <p:cNvPr id="16" name="object 16"/>
            <p:cNvPicPr/>
            <p:nvPr/>
          </p:nvPicPr>
          <p:blipFill>
            <a:blip r:embed="rId7" cstate="print"/>
            <a:stretch>
              <a:fillRect/>
            </a:stretch>
          </p:blipFill>
          <p:spPr>
            <a:xfrm>
              <a:off x="8407908" y="2093976"/>
              <a:ext cx="3077718" cy="1026413"/>
            </a:xfrm>
            <a:prstGeom prst="rect">
              <a:avLst/>
            </a:prstGeom>
          </p:spPr>
        </p:pic>
        <p:pic>
          <p:nvPicPr>
            <p:cNvPr id="17" name="object 17"/>
            <p:cNvPicPr/>
            <p:nvPr/>
          </p:nvPicPr>
          <p:blipFill>
            <a:blip r:embed="rId8" cstate="print"/>
            <a:stretch>
              <a:fillRect/>
            </a:stretch>
          </p:blipFill>
          <p:spPr>
            <a:xfrm>
              <a:off x="8407908" y="2758427"/>
              <a:ext cx="3077718" cy="1026426"/>
            </a:xfrm>
            <a:prstGeom prst="rect">
              <a:avLst/>
            </a:prstGeom>
          </p:spPr>
        </p:pic>
      </p:grpSp>
      <p:sp>
        <p:nvSpPr>
          <p:cNvPr id="18" name="object 18"/>
          <p:cNvSpPr txBox="1"/>
          <p:nvPr/>
        </p:nvSpPr>
        <p:spPr>
          <a:xfrm>
            <a:off x="8382512" y="931619"/>
            <a:ext cx="2944868" cy="2441694"/>
          </a:xfrm>
          <a:prstGeom prst="rect">
            <a:avLst/>
          </a:prstGeom>
        </p:spPr>
        <p:txBody>
          <a:bodyPr vert="horz" wrap="square" lIns="0" tIns="12700" rIns="0" bIns="0" rtlCol="0">
            <a:spAutoFit/>
          </a:bodyPr>
          <a:lstStyle/>
          <a:p>
            <a:pPr marL="10795" algn="ctr">
              <a:lnSpc>
                <a:spcPct val="100000"/>
              </a:lnSpc>
              <a:spcBef>
                <a:spcPts val="100"/>
              </a:spcBef>
            </a:pPr>
            <a:r>
              <a:rPr lang="en-US" sz="1400" spc="-10" dirty="0">
                <a:latin typeface="Microsoft YaHei"/>
                <a:cs typeface="Microsoft YaHei"/>
              </a:rPr>
              <a:t>Vehicle controller</a:t>
            </a:r>
          </a:p>
          <a:p>
            <a:pPr marL="10795" algn="ctr">
              <a:lnSpc>
                <a:spcPct val="100000"/>
              </a:lnSpc>
              <a:spcBef>
                <a:spcPts val="100"/>
              </a:spcBef>
            </a:pPr>
            <a:endParaRPr lang="en-US" sz="1600" spc="-10" dirty="0">
              <a:latin typeface="Microsoft YaHei"/>
              <a:cs typeface="Microsoft YaHei"/>
            </a:endParaRPr>
          </a:p>
          <a:p>
            <a:pPr marL="10795" algn="ctr">
              <a:lnSpc>
                <a:spcPct val="100000"/>
              </a:lnSpc>
              <a:spcBef>
                <a:spcPts val="100"/>
              </a:spcBef>
            </a:pPr>
            <a:endParaRPr lang="en-US" sz="1600" spc="-10" dirty="0">
              <a:latin typeface="Microsoft YaHei"/>
              <a:cs typeface="Microsoft YaHei"/>
            </a:endParaRPr>
          </a:p>
          <a:p>
            <a:pPr marL="10795" algn="ctr">
              <a:lnSpc>
                <a:spcPct val="100000"/>
              </a:lnSpc>
              <a:spcBef>
                <a:spcPts val="100"/>
              </a:spcBef>
            </a:pPr>
            <a:r>
              <a:rPr lang="en-US" sz="1600" spc="-10" dirty="0">
                <a:latin typeface="Microsoft YaHei"/>
                <a:cs typeface="Microsoft YaHei"/>
              </a:rPr>
              <a:t>Power take-off</a:t>
            </a:r>
          </a:p>
          <a:p>
            <a:pPr marL="10795" algn="ctr">
              <a:lnSpc>
                <a:spcPct val="100000"/>
              </a:lnSpc>
              <a:spcBef>
                <a:spcPts val="100"/>
              </a:spcBef>
            </a:pPr>
            <a:endParaRPr lang="en-US" sz="2400" spc="-10" dirty="0">
              <a:latin typeface="Microsoft YaHei"/>
              <a:cs typeface="Microsoft YaHei"/>
            </a:endParaRPr>
          </a:p>
          <a:p>
            <a:pPr marL="10795" algn="ctr">
              <a:lnSpc>
                <a:spcPct val="100000"/>
              </a:lnSpc>
              <a:spcBef>
                <a:spcPts val="100"/>
              </a:spcBef>
            </a:pPr>
            <a:r>
              <a:rPr lang="en-US" sz="1400" spc="-10" dirty="0">
                <a:latin typeface="Microsoft YaHei"/>
                <a:cs typeface="Microsoft YaHei"/>
              </a:rPr>
              <a:t>Power frequency generator</a:t>
            </a:r>
            <a:r>
              <a:rPr sz="2400" spc="-50" dirty="0">
                <a:latin typeface="Microsoft YaHei"/>
                <a:cs typeface="Microsoft YaHei"/>
              </a:rPr>
              <a:t> </a:t>
            </a:r>
            <a:endParaRPr lang="en-US" sz="2400" spc="-50" dirty="0">
              <a:latin typeface="Microsoft YaHei"/>
              <a:cs typeface="Microsoft YaHei"/>
            </a:endParaRPr>
          </a:p>
          <a:p>
            <a:pPr marL="10795" algn="ctr">
              <a:lnSpc>
                <a:spcPct val="100000"/>
              </a:lnSpc>
              <a:spcBef>
                <a:spcPts val="100"/>
              </a:spcBef>
            </a:pPr>
            <a:endParaRPr lang="en-US" sz="1400" spc="-10" dirty="0">
              <a:latin typeface="Microsoft YaHei"/>
              <a:cs typeface="Microsoft YaHei"/>
            </a:endParaRPr>
          </a:p>
          <a:p>
            <a:pPr marL="10795" algn="ctr">
              <a:lnSpc>
                <a:spcPct val="100000"/>
              </a:lnSpc>
              <a:spcBef>
                <a:spcPts val="100"/>
              </a:spcBef>
            </a:pPr>
            <a:r>
              <a:rPr lang="en-US" sz="1400" spc="-10" dirty="0">
                <a:latin typeface="Microsoft YaHei"/>
                <a:cs typeface="Microsoft YaHei"/>
              </a:rPr>
              <a:t>Intelligent power distribution system</a:t>
            </a:r>
            <a:endParaRPr sz="1400" dirty="0">
              <a:latin typeface="Microsoft YaHei"/>
              <a:cs typeface="Microsoft YaHei"/>
            </a:endParaRPr>
          </a:p>
        </p:txBody>
      </p:sp>
      <p:grpSp>
        <p:nvGrpSpPr>
          <p:cNvPr id="19" name="object 19"/>
          <p:cNvGrpSpPr/>
          <p:nvPr/>
        </p:nvGrpSpPr>
        <p:grpSpPr>
          <a:xfrm>
            <a:off x="8382000" y="3429000"/>
            <a:ext cx="3408807" cy="3657600"/>
            <a:chOff x="8394192" y="3579876"/>
            <a:chExt cx="3091815" cy="3275965"/>
          </a:xfrm>
        </p:grpSpPr>
        <p:pic>
          <p:nvPicPr>
            <p:cNvPr id="20" name="object 20"/>
            <p:cNvPicPr/>
            <p:nvPr/>
          </p:nvPicPr>
          <p:blipFill>
            <a:blip r:embed="rId9" cstate="print"/>
            <a:stretch>
              <a:fillRect/>
            </a:stretch>
          </p:blipFill>
          <p:spPr>
            <a:xfrm>
              <a:off x="8394192" y="5574792"/>
              <a:ext cx="3079242" cy="1026426"/>
            </a:xfrm>
            <a:prstGeom prst="rect">
              <a:avLst/>
            </a:prstGeom>
          </p:spPr>
        </p:pic>
        <p:pic>
          <p:nvPicPr>
            <p:cNvPr id="21" name="object 21"/>
            <p:cNvPicPr/>
            <p:nvPr/>
          </p:nvPicPr>
          <p:blipFill>
            <a:blip r:embed="rId10" cstate="print"/>
            <a:stretch>
              <a:fillRect/>
            </a:stretch>
          </p:blipFill>
          <p:spPr>
            <a:xfrm>
              <a:off x="8407908" y="3579876"/>
              <a:ext cx="3077718" cy="1026413"/>
            </a:xfrm>
            <a:prstGeom prst="rect">
              <a:avLst/>
            </a:prstGeom>
          </p:spPr>
        </p:pic>
        <p:pic>
          <p:nvPicPr>
            <p:cNvPr id="22" name="object 22"/>
            <p:cNvPicPr/>
            <p:nvPr/>
          </p:nvPicPr>
          <p:blipFill>
            <a:blip r:embed="rId11" cstate="print"/>
            <a:stretch>
              <a:fillRect/>
            </a:stretch>
          </p:blipFill>
          <p:spPr>
            <a:xfrm>
              <a:off x="8394192" y="4244327"/>
              <a:ext cx="3079242" cy="1026426"/>
            </a:xfrm>
            <a:prstGeom prst="rect">
              <a:avLst/>
            </a:prstGeom>
          </p:spPr>
        </p:pic>
        <p:pic>
          <p:nvPicPr>
            <p:cNvPr id="23" name="object 23"/>
            <p:cNvPicPr/>
            <p:nvPr/>
          </p:nvPicPr>
          <p:blipFill>
            <a:blip r:embed="rId12" cstate="print"/>
            <a:stretch>
              <a:fillRect/>
            </a:stretch>
          </p:blipFill>
          <p:spPr>
            <a:xfrm>
              <a:off x="8394192" y="4908804"/>
              <a:ext cx="3079242" cy="1026426"/>
            </a:xfrm>
            <a:prstGeom prst="rect">
              <a:avLst/>
            </a:prstGeom>
          </p:spPr>
        </p:pic>
        <p:pic>
          <p:nvPicPr>
            <p:cNvPr id="24" name="object 24"/>
            <p:cNvPicPr/>
            <p:nvPr/>
          </p:nvPicPr>
          <p:blipFill>
            <a:blip r:embed="rId13" cstate="print"/>
            <a:stretch>
              <a:fillRect/>
            </a:stretch>
          </p:blipFill>
          <p:spPr>
            <a:xfrm>
              <a:off x="8394192" y="6239253"/>
              <a:ext cx="3079242" cy="616470"/>
            </a:xfrm>
            <a:prstGeom prst="rect">
              <a:avLst/>
            </a:prstGeom>
          </p:spPr>
        </p:pic>
      </p:grpSp>
      <p:sp>
        <p:nvSpPr>
          <p:cNvPr id="25" name="object 25"/>
          <p:cNvSpPr txBox="1"/>
          <p:nvPr/>
        </p:nvSpPr>
        <p:spPr>
          <a:xfrm>
            <a:off x="8229600" y="3657600"/>
            <a:ext cx="3236975" cy="3309752"/>
          </a:xfrm>
          <a:prstGeom prst="rect">
            <a:avLst/>
          </a:prstGeom>
        </p:spPr>
        <p:txBody>
          <a:bodyPr vert="horz" wrap="square" lIns="0" tIns="12700" rIns="0" bIns="0" rtlCol="0">
            <a:spAutoFit/>
          </a:bodyPr>
          <a:lstStyle/>
          <a:p>
            <a:pPr marL="12065" algn="ctr">
              <a:lnSpc>
                <a:spcPct val="100000"/>
              </a:lnSpc>
              <a:spcBef>
                <a:spcPts val="100"/>
              </a:spcBef>
            </a:pPr>
            <a:r>
              <a:rPr lang="en-US" sz="1400" spc="-10" dirty="0">
                <a:latin typeface="Microsoft YaHei"/>
                <a:cs typeface="Microsoft YaHei"/>
              </a:rPr>
              <a:t>Wheel train transmission</a:t>
            </a:r>
            <a:endParaRPr lang="en-US" sz="2400" spc="-10" dirty="0">
              <a:latin typeface="Microsoft YaHei"/>
              <a:cs typeface="Microsoft YaHei"/>
            </a:endParaRPr>
          </a:p>
          <a:p>
            <a:pPr marL="12700" marR="17145" algn="ctr">
              <a:lnSpc>
                <a:spcPct val="181800"/>
              </a:lnSpc>
            </a:pPr>
            <a:endParaRPr lang="en-US" sz="1400" spc="-10" dirty="0">
              <a:latin typeface="Microsoft YaHei"/>
              <a:cs typeface="Microsoft YaHei"/>
            </a:endParaRPr>
          </a:p>
          <a:p>
            <a:pPr marL="12700" marR="17145" algn="ctr">
              <a:lnSpc>
                <a:spcPct val="181800"/>
              </a:lnSpc>
            </a:pPr>
            <a:r>
              <a:rPr lang="en-US" sz="1400" spc="-10" dirty="0">
                <a:latin typeface="Microsoft YaHei"/>
                <a:cs typeface="Microsoft YaHei"/>
              </a:rPr>
              <a:t>High speed generator</a:t>
            </a:r>
            <a:endParaRPr lang="en-US" sz="2400" spc="-50" dirty="0">
              <a:latin typeface="Microsoft YaHei"/>
              <a:cs typeface="Microsoft YaHei"/>
            </a:endParaRPr>
          </a:p>
          <a:p>
            <a:pPr marL="12700" marR="17145" algn="ctr">
              <a:lnSpc>
                <a:spcPct val="181800"/>
              </a:lnSpc>
            </a:pPr>
            <a:endParaRPr lang="en-US" sz="1400" spc="-10" dirty="0">
              <a:latin typeface="Microsoft YaHei"/>
              <a:cs typeface="Microsoft YaHei"/>
            </a:endParaRPr>
          </a:p>
          <a:p>
            <a:pPr marL="12700" marR="17145" algn="ctr">
              <a:lnSpc>
                <a:spcPct val="181800"/>
              </a:lnSpc>
            </a:pPr>
            <a:r>
              <a:rPr lang="en-US" sz="1400" spc="-10" dirty="0">
                <a:latin typeface="Microsoft YaHei"/>
                <a:cs typeface="Microsoft YaHei"/>
              </a:rPr>
              <a:t>Power Management Department</a:t>
            </a:r>
          </a:p>
          <a:p>
            <a:pPr marL="12700" marR="17145" algn="ctr">
              <a:lnSpc>
                <a:spcPct val="181800"/>
              </a:lnSpc>
            </a:pPr>
            <a:endParaRPr lang="en-US" sz="1400" spc="-10" dirty="0">
              <a:latin typeface="Microsoft YaHei"/>
              <a:cs typeface="Microsoft YaHei"/>
            </a:endParaRPr>
          </a:p>
          <a:p>
            <a:pPr marL="12700" marR="17145" algn="ctr">
              <a:lnSpc>
                <a:spcPct val="181800"/>
              </a:lnSpc>
            </a:pPr>
            <a:r>
              <a:rPr lang="en-US" sz="1400" spc="-10" dirty="0">
                <a:latin typeface="Microsoft YaHei"/>
                <a:cs typeface="Microsoft YaHei"/>
              </a:rPr>
              <a:t>System power conversion</a:t>
            </a:r>
          </a:p>
          <a:p>
            <a:pPr marL="12700" marR="17145" algn="ctr">
              <a:lnSpc>
                <a:spcPct val="181800"/>
              </a:lnSpc>
            </a:pPr>
            <a:endParaRPr lang="en-US" sz="1400" spc="-20" dirty="0">
              <a:latin typeface="Microsoft YaHei"/>
              <a:cs typeface="Microsoft YaHei"/>
            </a:endParaRPr>
          </a:p>
          <a:p>
            <a:pPr marL="12700" marR="17145" algn="ctr">
              <a:lnSpc>
                <a:spcPct val="181800"/>
              </a:lnSpc>
            </a:pPr>
            <a:r>
              <a:rPr lang="en-US" sz="1400" spc="-20" dirty="0">
                <a:latin typeface="Microsoft YaHei"/>
                <a:cs typeface="Microsoft YaHei"/>
              </a:rPr>
              <a:t>System battery pack</a:t>
            </a:r>
            <a:endParaRPr sz="1400" dirty="0">
              <a:latin typeface="Microsoft YaHei"/>
              <a:cs typeface="Microsoft YaHei"/>
            </a:endParaRPr>
          </a:p>
        </p:txBody>
      </p:sp>
      <p:sp>
        <p:nvSpPr>
          <p:cNvPr id="26" name="object 26"/>
          <p:cNvSpPr/>
          <p:nvPr/>
        </p:nvSpPr>
        <p:spPr>
          <a:xfrm>
            <a:off x="7443978" y="1047750"/>
            <a:ext cx="502920" cy="5657850"/>
          </a:xfrm>
          <a:custGeom>
            <a:avLst/>
            <a:gdLst/>
            <a:ahLst/>
            <a:cxnLst/>
            <a:rect l="l" t="t" r="r" b="b"/>
            <a:pathLst>
              <a:path w="502920" h="5530850">
                <a:moveTo>
                  <a:pt x="502920" y="2048255"/>
                </a:moveTo>
                <a:lnTo>
                  <a:pt x="423415" y="2046116"/>
                </a:lnTo>
                <a:lnTo>
                  <a:pt x="354384" y="2040160"/>
                </a:lnTo>
                <a:lnTo>
                  <a:pt x="299959" y="2031083"/>
                </a:lnTo>
                <a:lnTo>
                  <a:pt x="251460" y="2006346"/>
                </a:lnTo>
                <a:lnTo>
                  <a:pt x="251460" y="1059179"/>
                </a:lnTo>
                <a:lnTo>
                  <a:pt x="238646" y="1045945"/>
                </a:lnTo>
                <a:lnTo>
                  <a:pt x="202960" y="1034442"/>
                </a:lnTo>
                <a:lnTo>
                  <a:pt x="148535" y="1025365"/>
                </a:lnTo>
                <a:lnTo>
                  <a:pt x="79504" y="1019409"/>
                </a:lnTo>
                <a:lnTo>
                  <a:pt x="0" y="1017270"/>
                </a:lnTo>
                <a:lnTo>
                  <a:pt x="79504" y="1015142"/>
                </a:lnTo>
                <a:lnTo>
                  <a:pt x="148535" y="1009211"/>
                </a:lnTo>
                <a:lnTo>
                  <a:pt x="202960" y="1000152"/>
                </a:lnTo>
                <a:lnTo>
                  <a:pt x="238646" y="988643"/>
                </a:lnTo>
                <a:lnTo>
                  <a:pt x="251460" y="975360"/>
                </a:lnTo>
                <a:lnTo>
                  <a:pt x="251460" y="41910"/>
                </a:lnTo>
                <a:lnTo>
                  <a:pt x="264273" y="28675"/>
                </a:lnTo>
                <a:lnTo>
                  <a:pt x="299959" y="17172"/>
                </a:lnTo>
                <a:lnTo>
                  <a:pt x="354384" y="8095"/>
                </a:lnTo>
                <a:lnTo>
                  <a:pt x="423415" y="2139"/>
                </a:lnTo>
                <a:lnTo>
                  <a:pt x="502920" y="0"/>
                </a:lnTo>
              </a:path>
              <a:path w="502920" h="5530850">
                <a:moveTo>
                  <a:pt x="502920" y="5530596"/>
                </a:moveTo>
                <a:lnTo>
                  <a:pt x="423415" y="5528459"/>
                </a:lnTo>
                <a:lnTo>
                  <a:pt x="354384" y="5522511"/>
                </a:lnTo>
                <a:lnTo>
                  <a:pt x="299959" y="5513440"/>
                </a:lnTo>
                <a:lnTo>
                  <a:pt x="251460" y="5488686"/>
                </a:lnTo>
                <a:lnTo>
                  <a:pt x="251460" y="4204081"/>
                </a:lnTo>
                <a:lnTo>
                  <a:pt x="238646" y="4190797"/>
                </a:lnTo>
                <a:lnTo>
                  <a:pt x="202960" y="4179288"/>
                </a:lnTo>
                <a:lnTo>
                  <a:pt x="148535" y="4170229"/>
                </a:lnTo>
                <a:lnTo>
                  <a:pt x="79504" y="4164298"/>
                </a:lnTo>
                <a:lnTo>
                  <a:pt x="0" y="4162171"/>
                </a:lnTo>
                <a:lnTo>
                  <a:pt x="79504" y="4160031"/>
                </a:lnTo>
                <a:lnTo>
                  <a:pt x="148535" y="4154075"/>
                </a:lnTo>
                <a:lnTo>
                  <a:pt x="202960" y="4144998"/>
                </a:lnTo>
                <a:lnTo>
                  <a:pt x="238646" y="4133495"/>
                </a:lnTo>
                <a:lnTo>
                  <a:pt x="251460" y="4120261"/>
                </a:lnTo>
                <a:lnTo>
                  <a:pt x="251460" y="2853690"/>
                </a:lnTo>
                <a:lnTo>
                  <a:pt x="264273" y="2840455"/>
                </a:lnTo>
                <a:lnTo>
                  <a:pt x="299959" y="2828952"/>
                </a:lnTo>
                <a:lnTo>
                  <a:pt x="354384" y="2819875"/>
                </a:lnTo>
                <a:lnTo>
                  <a:pt x="423415" y="2813919"/>
                </a:lnTo>
                <a:lnTo>
                  <a:pt x="502920" y="2811780"/>
                </a:lnTo>
              </a:path>
            </a:pathLst>
          </a:custGeom>
          <a:ln w="38100">
            <a:solidFill>
              <a:srgbClr val="5B9BD4"/>
            </a:solidFill>
          </a:ln>
        </p:spPr>
        <p:txBody>
          <a:bodyPr wrap="square" lIns="0" tIns="0" rIns="0" bIns="0" rtlCol="0"/>
          <a:lstStyle/>
          <a:p>
            <a:pPr algn="l" rtl="0"/>
            <a:endParaRPr/>
          </a:p>
        </p:txBody>
      </p:sp>
      <p:pic>
        <p:nvPicPr>
          <p:cNvPr id="27" name="Graphic 26">
            <a:extLst>
              <a:ext uri="{FF2B5EF4-FFF2-40B4-BE49-F238E27FC236}">
                <a16:creationId xmlns:a16="http://schemas.microsoft.com/office/drawing/2014/main" id="{BE1A573C-6C08-DC71-C179-E235E180B2D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51830" y="-457200"/>
            <a:ext cx="2092569" cy="1600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5486401"/>
            <a:ext cx="5486400" cy="1149856"/>
          </a:xfrm>
          <a:prstGeom prst="rect">
            <a:avLst/>
          </a:prstGeom>
        </p:spPr>
      </p:pic>
      <p:sp>
        <p:nvSpPr>
          <p:cNvPr id="3" name="object 3"/>
          <p:cNvSpPr txBox="1"/>
          <p:nvPr/>
        </p:nvSpPr>
        <p:spPr>
          <a:xfrm>
            <a:off x="614171" y="5712358"/>
            <a:ext cx="4434839" cy="289823"/>
          </a:xfrm>
          <a:prstGeom prst="rect">
            <a:avLst/>
          </a:prstGeom>
        </p:spPr>
        <p:txBody>
          <a:bodyPr vert="horz" wrap="square" lIns="0" tIns="12700" rIns="0" bIns="0" rtlCol="0">
            <a:spAutoFit/>
          </a:bodyPr>
          <a:lstStyle/>
          <a:p>
            <a:pPr marL="12700">
              <a:lnSpc>
                <a:spcPct val="100000"/>
              </a:lnSpc>
              <a:spcBef>
                <a:spcPts val="100"/>
              </a:spcBef>
            </a:pPr>
            <a:r>
              <a:rPr lang="en-US" spc="-10" dirty="0">
                <a:latin typeface="Microsoft YaHei"/>
                <a:cs typeface="Microsoft YaHei"/>
              </a:rPr>
              <a:t>High-speed generator performance test</a:t>
            </a:r>
            <a:endParaRPr dirty="0">
              <a:latin typeface="Microsoft YaHei"/>
              <a:cs typeface="Microsoft YaHei"/>
            </a:endParaRPr>
          </a:p>
        </p:txBody>
      </p:sp>
      <p:grpSp>
        <p:nvGrpSpPr>
          <p:cNvPr id="4" name="object 4"/>
          <p:cNvGrpSpPr/>
          <p:nvPr/>
        </p:nvGrpSpPr>
        <p:grpSpPr>
          <a:xfrm>
            <a:off x="0" y="0"/>
            <a:ext cx="12192000" cy="721360"/>
            <a:chOff x="0" y="0"/>
            <a:chExt cx="12192000" cy="721360"/>
          </a:xfrm>
        </p:grpSpPr>
        <p:sp>
          <p:nvSpPr>
            <p:cNvPr id="5" name="object 5"/>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6" name="object 6"/>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sp>
        <p:nvSpPr>
          <p:cNvPr id="7" name="object 7"/>
          <p:cNvSpPr txBox="1">
            <a:spLocks noGrp="1"/>
          </p:cNvSpPr>
          <p:nvPr>
            <p:ph type="title"/>
          </p:nvPr>
        </p:nvSpPr>
        <p:spPr>
          <a:xfrm>
            <a:off x="988262" y="131444"/>
            <a:ext cx="9815627" cy="443070"/>
          </a:xfrm>
          <a:prstGeom prst="rect">
            <a:avLst/>
          </a:prstGeom>
        </p:spPr>
        <p:txBody>
          <a:bodyPr vert="horz" wrap="square" lIns="0" tIns="12065" rIns="0" bIns="0" rtlCol="0">
            <a:spAutoFit/>
          </a:bodyPr>
          <a:lstStyle/>
          <a:p>
            <a:pPr marL="12700">
              <a:lnSpc>
                <a:spcPct val="100000"/>
              </a:lnSpc>
              <a:spcBef>
                <a:spcPts val="95"/>
              </a:spcBef>
            </a:pPr>
            <a:r>
              <a:rPr lang="en-US" sz="2800" spc="-40" dirty="0"/>
              <a:t>Power take-off power generation system</a:t>
            </a:r>
            <a:endParaRPr sz="2800" dirty="0"/>
          </a:p>
        </p:txBody>
      </p:sp>
      <p:grpSp>
        <p:nvGrpSpPr>
          <p:cNvPr id="8" name="object 8"/>
          <p:cNvGrpSpPr/>
          <p:nvPr/>
        </p:nvGrpSpPr>
        <p:grpSpPr>
          <a:xfrm>
            <a:off x="388620" y="1278636"/>
            <a:ext cx="12336780" cy="5357621"/>
            <a:chOff x="388620" y="1278636"/>
            <a:chExt cx="12336780" cy="5357621"/>
          </a:xfrm>
        </p:grpSpPr>
        <p:pic>
          <p:nvPicPr>
            <p:cNvPr id="9" name="object 9"/>
            <p:cNvPicPr/>
            <p:nvPr/>
          </p:nvPicPr>
          <p:blipFill>
            <a:blip r:embed="rId3" cstate="print"/>
            <a:stretch>
              <a:fillRect/>
            </a:stretch>
          </p:blipFill>
          <p:spPr>
            <a:xfrm>
              <a:off x="388620" y="1958340"/>
              <a:ext cx="4660391" cy="3494532"/>
            </a:xfrm>
            <a:prstGeom prst="rect">
              <a:avLst/>
            </a:prstGeom>
          </p:spPr>
        </p:pic>
        <p:pic>
          <p:nvPicPr>
            <p:cNvPr id="10" name="object 10"/>
            <p:cNvPicPr/>
            <p:nvPr/>
          </p:nvPicPr>
          <p:blipFill>
            <a:blip r:embed="rId4" cstate="print"/>
            <a:stretch>
              <a:fillRect/>
            </a:stretch>
          </p:blipFill>
          <p:spPr>
            <a:xfrm>
              <a:off x="9492996" y="1278636"/>
              <a:ext cx="2161031" cy="4003548"/>
            </a:xfrm>
            <a:prstGeom prst="rect">
              <a:avLst/>
            </a:prstGeom>
          </p:spPr>
        </p:pic>
        <p:pic>
          <p:nvPicPr>
            <p:cNvPr id="11" name="object 11"/>
            <p:cNvPicPr/>
            <p:nvPr/>
          </p:nvPicPr>
          <p:blipFill>
            <a:blip r:embed="rId5" cstate="print"/>
            <a:stretch>
              <a:fillRect/>
            </a:stretch>
          </p:blipFill>
          <p:spPr>
            <a:xfrm>
              <a:off x="5143499" y="2513075"/>
              <a:ext cx="4255008" cy="2188464"/>
            </a:xfrm>
            <a:prstGeom prst="rect">
              <a:avLst/>
            </a:prstGeom>
          </p:spPr>
        </p:pic>
        <p:pic>
          <p:nvPicPr>
            <p:cNvPr id="12" name="object 12"/>
            <p:cNvPicPr/>
            <p:nvPr/>
          </p:nvPicPr>
          <p:blipFill>
            <a:blip r:embed="rId6" cstate="print"/>
            <a:stretch>
              <a:fillRect/>
            </a:stretch>
          </p:blipFill>
          <p:spPr>
            <a:xfrm>
              <a:off x="6096000" y="5486400"/>
              <a:ext cx="6629400" cy="1149857"/>
            </a:xfrm>
            <a:prstGeom prst="rect">
              <a:avLst/>
            </a:prstGeom>
          </p:spPr>
        </p:pic>
      </p:grpSp>
      <p:sp>
        <p:nvSpPr>
          <p:cNvPr id="13" name="object 13"/>
          <p:cNvSpPr txBox="1"/>
          <p:nvPr/>
        </p:nvSpPr>
        <p:spPr>
          <a:xfrm>
            <a:off x="6480047" y="5712358"/>
            <a:ext cx="5559553" cy="289823"/>
          </a:xfrm>
          <a:prstGeom prst="rect">
            <a:avLst/>
          </a:prstGeom>
        </p:spPr>
        <p:txBody>
          <a:bodyPr vert="horz" wrap="square" lIns="0" tIns="12700" rIns="0" bIns="0" rtlCol="0">
            <a:spAutoFit/>
          </a:bodyPr>
          <a:lstStyle/>
          <a:p>
            <a:pPr marL="12700">
              <a:lnSpc>
                <a:spcPct val="100000"/>
              </a:lnSpc>
              <a:spcBef>
                <a:spcPts val="100"/>
              </a:spcBef>
            </a:pPr>
            <a:r>
              <a:rPr lang="en-US" spc="-5" dirty="0">
                <a:latin typeface="Microsoft YaHei"/>
                <a:cs typeface="Microsoft YaHei"/>
              </a:rPr>
              <a:t>Power converter high and low temperature test</a:t>
            </a:r>
            <a:endParaRPr dirty="0">
              <a:latin typeface="Microsoft YaHei"/>
              <a:cs typeface="Microsoft YaHei"/>
            </a:endParaRPr>
          </a:p>
        </p:txBody>
      </p:sp>
      <p:pic>
        <p:nvPicPr>
          <p:cNvPr id="17" name="Graphic 16">
            <a:extLst>
              <a:ext uri="{FF2B5EF4-FFF2-40B4-BE49-F238E27FC236}">
                <a16:creationId xmlns:a16="http://schemas.microsoft.com/office/drawing/2014/main" id="{BA1644F0-DFE6-09F9-4B72-99D623D822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51830" y="-457200"/>
            <a:ext cx="2092569" cy="1600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5961" y="5584240"/>
            <a:ext cx="3656838" cy="1026413"/>
          </a:xfrm>
          <a:prstGeom prst="rect">
            <a:avLst/>
          </a:prstGeom>
        </p:spPr>
      </p:pic>
      <p:sp>
        <p:nvSpPr>
          <p:cNvPr id="3" name="object 3"/>
          <p:cNvSpPr txBox="1"/>
          <p:nvPr/>
        </p:nvSpPr>
        <p:spPr>
          <a:xfrm>
            <a:off x="1507362" y="5712358"/>
            <a:ext cx="2074037" cy="289823"/>
          </a:xfrm>
          <a:prstGeom prst="rect">
            <a:avLst/>
          </a:prstGeom>
        </p:spPr>
        <p:txBody>
          <a:bodyPr vert="horz" wrap="square" lIns="0" tIns="12700" rIns="0" bIns="0" rtlCol="0">
            <a:spAutoFit/>
          </a:bodyPr>
          <a:lstStyle/>
          <a:p>
            <a:pPr marL="12700">
              <a:lnSpc>
                <a:spcPct val="100000"/>
              </a:lnSpc>
              <a:spcBef>
                <a:spcPts val="100"/>
              </a:spcBef>
            </a:pPr>
            <a:r>
              <a:rPr lang="en-US" spc="-10" dirty="0">
                <a:latin typeface="Microsoft YaHei"/>
                <a:cs typeface="Microsoft YaHei"/>
              </a:rPr>
              <a:t>Vehicle controller</a:t>
            </a:r>
            <a:endParaRPr dirty="0">
              <a:latin typeface="Microsoft YaHei"/>
              <a:cs typeface="Microsoft YaHei"/>
            </a:endParaRPr>
          </a:p>
        </p:txBody>
      </p:sp>
      <p:grpSp>
        <p:nvGrpSpPr>
          <p:cNvPr id="4" name="object 4"/>
          <p:cNvGrpSpPr/>
          <p:nvPr/>
        </p:nvGrpSpPr>
        <p:grpSpPr>
          <a:xfrm>
            <a:off x="0" y="0"/>
            <a:ext cx="12192000" cy="721360"/>
            <a:chOff x="0" y="0"/>
            <a:chExt cx="12192000" cy="721360"/>
          </a:xfrm>
        </p:grpSpPr>
        <p:sp>
          <p:nvSpPr>
            <p:cNvPr id="5" name="object 5"/>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6" name="object 6"/>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sp>
        <p:nvSpPr>
          <p:cNvPr id="7" name="object 7"/>
          <p:cNvSpPr txBox="1">
            <a:spLocks noGrp="1"/>
          </p:cNvSpPr>
          <p:nvPr>
            <p:ph type="title"/>
          </p:nvPr>
        </p:nvSpPr>
        <p:spPr>
          <a:xfrm>
            <a:off x="988262" y="131444"/>
            <a:ext cx="9070137" cy="443070"/>
          </a:xfrm>
          <a:prstGeom prst="rect">
            <a:avLst/>
          </a:prstGeom>
        </p:spPr>
        <p:txBody>
          <a:bodyPr vert="horz" wrap="square" lIns="0" tIns="12065" rIns="0" bIns="0" rtlCol="0">
            <a:spAutoFit/>
          </a:bodyPr>
          <a:lstStyle/>
          <a:p>
            <a:pPr marL="12700">
              <a:lnSpc>
                <a:spcPct val="100000"/>
              </a:lnSpc>
              <a:spcBef>
                <a:spcPts val="95"/>
              </a:spcBef>
            </a:pPr>
            <a:r>
              <a:rPr lang="en-US" sz="2800" spc="-40" dirty="0"/>
              <a:t>Power take-off power generation system</a:t>
            </a:r>
            <a:endParaRPr sz="2800" dirty="0"/>
          </a:p>
        </p:txBody>
      </p:sp>
      <p:pic>
        <p:nvPicPr>
          <p:cNvPr id="8" name="object 8"/>
          <p:cNvPicPr/>
          <p:nvPr/>
        </p:nvPicPr>
        <p:blipFill>
          <a:blip r:embed="rId3" cstate="print"/>
          <a:stretch>
            <a:fillRect/>
          </a:stretch>
        </p:blipFill>
        <p:spPr>
          <a:xfrm>
            <a:off x="7391400" y="5586674"/>
            <a:ext cx="3656838" cy="1026426"/>
          </a:xfrm>
          <a:prstGeom prst="rect">
            <a:avLst/>
          </a:prstGeom>
        </p:spPr>
      </p:pic>
      <p:sp>
        <p:nvSpPr>
          <p:cNvPr id="9" name="object 9"/>
          <p:cNvSpPr txBox="1"/>
          <p:nvPr/>
        </p:nvSpPr>
        <p:spPr>
          <a:xfrm>
            <a:off x="8153400" y="5705652"/>
            <a:ext cx="1411096" cy="289823"/>
          </a:xfrm>
          <a:prstGeom prst="rect">
            <a:avLst/>
          </a:prstGeom>
        </p:spPr>
        <p:txBody>
          <a:bodyPr vert="horz" wrap="square" lIns="0" tIns="12700" rIns="0" bIns="0" rtlCol="0">
            <a:spAutoFit/>
          </a:bodyPr>
          <a:lstStyle/>
          <a:p>
            <a:pPr marL="12700">
              <a:lnSpc>
                <a:spcPct val="100000"/>
              </a:lnSpc>
              <a:spcBef>
                <a:spcPts val="100"/>
              </a:spcBef>
            </a:pPr>
            <a:r>
              <a:rPr lang="en-US" spc="-25" dirty="0">
                <a:latin typeface="Microsoft YaHei"/>
                <a:cs typeface="Microsoft YaHei"/>
              </a:rPr>
              <a:t>generator</a:t>
            </a:r>
            <a:endParaRPr dirty="0">
              <a:latin typeface="Microsoft YaHei"/>
              <a:cs typeface="Microsoft YaHei"/>
            </a:endParaRPr>
          </a:p>
        </p:txBody>
      </p:sp>
      <p:grpSp>
        <p:nvGrpSpPr>
          <p:cNvPr id="10" name="object 10"/>
          <p:cNvGrpSpPr/>
          <p:nvPr/>
        </p:nvGrpSpPr>
        <p:grpSpPr>
          <a:xfrm>
            <a:off x="146304" y="1603247"/>
            <a:ext cx="11370945" cy="3205480"/>
            <a:chOff x="146304" y="1603247"/>
            <a:chExt cx="11370945" cy="3205480"/>
          </a:xfrm>
        </p:grpSpPr>
        <p:pic>
          <p:nvPicPr>
            <p:cNvPr id="11" name="object 11"/>
            <p:cNvPicPr/>
            <p:nvPr/>
          </p:nvPicPr>
          <p:blipFill>
            <a:blip r:embed="rId4" cstate="print"/>
            <a:stretch>
              <a:fillRect/>
            </a:stretch>
          </p:blipFill>
          <p:spPr>
            <a:xfrm>
              <a:off x="146304" y="1950720"/>
              <a:ext cx="4916423" cy="2273807"/>
            </a:xfrm>
            <a:prstGeom prst="rect">
              <a:avLst/>
            </a:prstGeom>
          </p:spPr>
        </p:pic>
        <p:pic>
          <p:nvPicPr>
            <p:cNvPr id="12" name="object 12"/>
            <p:cNvPicPr/>
            <p:nvPr/>
          </p:nvPicPr>
          <p:blipFill>
            <a:blip r:embed="rId5" cstate="print"/>
            <a:stretch>
              <a:fillRect/>
            </a:stretch>
          </p:blipFill>
          <p:spPr>
            <a:xfrm>
              <a:off x="6042660" y="1603247"/>
              <a:ext cx="5474208" cy="3204972"/>
            </a:xfrm>
            <a:prstGeom prst="rect">
              <a:avLst/>
            </a:prstGeom>
          </p:spPr>
        </p:pic>
      </p:grpSp>
      <p:pic>
        <p:nvPicPr>
          <p:cNvPr id="16" name="Graphic 15">
            <a:extLst>
              <a:ext uri="{FF2B5EF4-FFF2-40B4-BE49-F238E27FC236}">
                <a16:creationId xmlns:a16="http://schemas.microsoft.com/office/drawing/2014/main" id="{9D605E41-529E-D81E-760F-4C8D75E0E6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51830" y="-457200"/>
            <a:ext cx="2092569" cy="1600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7824" y="5562600"/>
            <a:ext cx="3770376" cy="1447799"/>
          </a:xfrm>
          <a:prstGeom prst="rect">
            <a:avLst/>
          </a:prstGeom>
        </p:spPr>
      </p:pic>
      <p:sp>
        <p:nvSpPr>
          <p:cNvPr id="3" name="object 3"/>
          <p:cNvSpPr txBox="1"/>
          <p:nvPr/>
        </p:nvSpPr>
        <p:spPr>
          <a:xfrm>
            <a:off x="988262" y="5759388"/>
            <a:ext cx="3227120" cy="505267"/>
          </a:xfrm>
          <a:prstGeom prst="rect">
            <a:avLst/>
          </a:prstGeom>
        </p:spPr>
        <p:txBody>
          <a:bodyPr vert="horz" wrap="square" lIns="0" tIns="12700" rIns="0" bIns="0" rtlCol="0">
            <a:spAutoFit/>
          </a:bodyPr>
          <a:lstStyle/>
          <a:p>
            <a:pPr marL="12700">
              <a:lnSpc>
                <a:spcPct val="100000"/>
              </a:lnSpc>
              <a:spcBef>
                <a:spcPts val="100"/>
              </a:spcBef>
            </a:pPr>
            <a:r>
              <a:rPr lang="en-US" sz="1600" spc="-10" dirty="0">
                <a:latin typeface="Microsoft YaHei"/>
                <a:cs typeface="Microsoft YaHei"/>
              </a:rPr>
              <a:t>Mengshi - power take-off power generation system</a:t>
            </a:r>
            <a:endParaRPr sz="1600" dirty="0">
              <a:latin typeface="Microsoft YaHei"/>
              <a:cs typeface="Microsoft YaHei"/>
            </a:endParaRPr>
          </a:p>
        </p:txBody>
      </p:sp>
      <p:grpSp>
        <p:nvGrpSpPr>
          <p:cNvPr id="4" name="object 4"/>
          <p:cNvGrpSpPr/>
          <p:nvPr/>
        </p:nvGrpSpPr>
        <p:grpSpPr>
          <a:xfrm>
            <a:off x="0" y="0"/>
            <a:ext cx="12192000" cy="721360"/>
            <a:chOff x="0" y="0"/>
            <a:chExt cx="12192000" cy="721360"/>
          </a:xfrm>
        </p:grpSpPr>
        <p:sp>
          <p:nvSpPr>
            <p:cNvPr id="5" name="object 5"/>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6" name="object 6"/>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sp>
        <p:nvSpPr>
          <p:cNvPr id="7" name="object 7"/>
          <p:cNvSpPr txBox="1">
            <a:spLocks noGrp="1"/>
          </p:cNvSpPr>
          <p:nvPr>
            <p:ph type="title"/>
          </p:nvPr>
        </p:nvSpPr>
        <p:spPr>
          <a:xfrm>
            <a:off x="988262" y="131444"/>
            <a:ext cx="8384337" cy="443070"/>
          </a:xfrm>
          <a:prstGeom prst="rect">
            <a:avLst/>
          </a:prstGeom>
        </p:spPr>
        <p:txBody>
          <a:bodyPr vert="horz" wrap="square" lIns="0" tIns="12065" rIns="0" bIns="0" rtlCol="0">
            <a:spAutoFit/>
          </a:bodyPr>
          <a:lstStyle/>
          <a:p>
            <a:pPr marL="12700">
              <a:lnSpc>
                <a:spcPct val="100000"/>
              </a:lnSpc>
              <a:spcBef>
                <a:spcPts val="95"/>
              </a:spcBef>
            </a:pPr>
            <a:r>
              <a:rPr lang="en-US" sz="2800" spc="-40" dirty="0"/>
              <a:t>Power take-off power generation system</a:t>
            </a:r>
            <a:endParaRPr sz="2800" dirty="0"/>
          </a:p>
        </p:txBody>
      </p:sp>
      <p:pic>
        <p:nvPicPr>
          <p:cNvPr id="8" name="object 8"/>
          <p:cNvPicPr/>
          <p:nvPr/>
        </p:nvPicPr>
        <p:blipFill>
          <a:blip r:embed="rId3" cstate="print"/>
          <a:stretch>
            <a:fillRect/>
          </a:stretch>
        </p:blipFill>
        <p:spPr>
          <a:xfrm>
            <a:off x="7848600" y="5486400"/>
            <a:ext cx="4114800" cy="1676400"/>
          </a:xfrm>
          <a:prstGeom prst="rect">
            <a:avLst/>
          </a:prstGeom>
        </p:spPr>
      </p:pic>
      <p:sp>
        <p:nvSpPr>
          <p:cNvPr id="9" name="object 9"/>
          <p:cNvSpPr txBox="1"/>
          <p:nvPr/>
        </p:nvSpPr>
        <p:spPr>
          <a:xfrm>
            <a:off x="8096249" y="5765212"/>
            <a:ext cx="3605784" cy="505267"/>
          </a:xfrm>
          <a:prstGeom prst="rect">
            <a:avLst/>
          </a:prstGeom>
        </p:spPr>
        <p:txBody>
          <a:bodyPr vert="horz" wrap="square" lIns="0" tIns="12700" rIns="0" bIns="0" rtlCol="0">
            <a:spAutoFit/>
          </a:bodyPr>
          <a:lstStyle/>
          <a:p>
            <a:pPr marL="12700">
              <a:lnSpc>
                <a:spcPct val="100000"/>
              </a:lnSpc>
              <a:spcBef>
                <a:spcPts val="100"/>
              </a:spcBef>
            </a:pPr>
            <a:r>
              <a:rPr lang="en-US" sz="1600" spc="-10" dirty="0">
                <a:latin typeface="Microsoft YaHei"/>
                <a:cs typeface="Microsoft YaHei"/>
              </a:rPr>
              <a:t>Liberation - power take-off power generation system</a:t>
            </a:r>
            <a:endParaRPr sz="1600" dirty="0">
              <a:latin typeface="Microsoft YaHei"/>
              <a:cs typeface="Microsoft YaHei"/>
            </a:endParaRPr>
          </a:p>
        </p:txBody>
      </p:sp>
      <p:grpSp>
        <p:nvGrpSpPr>
          <p:cNvPr id="10" name="object 10"/>
          <p:cNvGrpSpPr/>
          <p:nvPr/>
        </p:nvGrpSpPr>
        <p:grpSpPr>
          <a:xfrm>
            <a:off x="795527" y="935736"/>
            <a:ext cx="10626853" cy="4584191"/>
            <a:chOff x="795527" y="935736"/>
            <a:chExt cx="10626853" cy="4584191"/>
          </a:xfrm>
        </p:grpSpPr>
        <p:pic>
          <p:nvPicPr>
            <p:cNvPr id="11" name="object 11"/>
            <p:cNvPicPr/>
            <p:nvPr/>
          </p:nvPicPr>
          <p:blipFill>
            <a:blip r:embed="rId4" cstate="print"/>
            <a:stretch>
              <a:fillRect/>
            </a:stretch>
          </p:blipFill>
          <p:spPr>
            <a:xfrm>
              <a:off x="795527" y="935736"/>
              <a:ext cx="3419855" cy="2493264"/>
            </a:xfrm>
            <a:prstGeom prst="rect">
              <a:avLst/>
            </a:prstGeom>
          </p:spPr>
        </p:pic>
        <p:pic>
          <p:nvPicPr>
            <p:cNvPr id="12" name="object 12"/>
            <p:cNvPicPr/>
            <p:nvPr/>
          </p:nvPicPr>
          <p:blipFill>
            <a:blip r:embed="rId5" cstate="print"/>
            <a:stretch>
              <a:fillRect/>
            </a:stretch>
          </p:blipFill>
          <p:spPr>
            <a:xfrm>
              <a:off x="7976616" y="1063752"/>
              <a:ext cx="3445764" cy="1709927"/>
            </a:xfrm>
            <a:prstGeom prst="rect">
              <a:avLst/>
            </a:prstGeom>
          </p:spPr>
        </p:pic>
        <p:pic>
          <p:nvPicPr>
            <p:cNvPr id="13" name="object 13"/>
            <p:cNvPicPr/>
            <p:nvPr/>
          </p:nvPicPr>
          <p:blipFill>
            <a:blip r:embed="rId6" cstate="print"/>
            <a:stretch>
              <a:fillRect/>
            </a:stretch>
          </p:blipFill>
          <p:spPr>
            <a:xfrm>
              <a:off x="8002523" y="3340608"/>
              <a:ext cx="3419855" cy="1775460"/>
            </a:xfrm>
            <a:prstGeom prst="rect">
              <a:avLst/>
            </a:prstGeom>
          </p:spPr>
        </p:pic>
        <p:pic>
          <p:nvPicPr>
            <p:cNvPr id="14" name="object 14"/>
            <p:cNvPicPr/>
            <p:nvPr/>
          </p:nvPicPr>
          <p:blipFill>
            <a:blip r:embed="rId7" cstate="print"/>
            <a:stretch>
              <a:fillRect/>
            </a:stretch>
          </p:blipFill>
          <p:spPr>
            <a:xfrm>
              <a:off x="795527" y="3557015"/>
              <a:ext cx="3425952" cy="1962912"/>
            </a:xfrm>
            <a:prstGeom prst="rect">
              <a:avLst/>
            </a:prstGeom>
          </p:spPr>
        </p:pic>
        <p:pic>
          <p:nvPicPr>
            <p:cNvPr id="15" name="object 15"/>
            <p:cNvPicPr/>
            <p:nvPr/>
          </p:nvPicPr>
          <p:blipFill>
            <a:blip r:embed="rId8" cstate="print"/>
            <a:stretch>
              <a:fillRect/>
            </a:stretch>
          </p:blipFill>
          <p:spPr>
            <a:xfrm>
              <a:off x="4437887" y="2971800"/>
              <a:ext cx="3658362" cy="1600200"/>
            </a:xfrm>
            <a:prstGeom prst="rect">
              <a:avLst/>
            </a:prstGeom>
          </p:spPr>
        </p:pic>
      </p:grpSp>
      <p:sp>
        <p:nvSpPr>
          <p:cNvPr id="16" name="object 16"/>
          <p:cNvSpPr txBox="1"/>
          <p:nvPr/>
        </p:nvSpPr>
        <p:spPr>
          <a:xfrm>
            <a:off x="4534662" y="3176366"/>
            <a:ext cx="3245356" cy="505267"/>
          </a:xfrm>
          <a:prstGeom prst="rect">
            <a:avLst/>
          </a:prstGeom>
        </p:spPr>
        <p:txBody>
          <a:bodyPr vert="horz" wrap="square" lIns="0" tIns="12700" rIns="0" bIns="0" rtlCol="0">
            <a:spAutoFit/>
          </a:bodyPr>
          <a:lstStyle/>
          <a:p>
            <a:pPr marL="12700" algn="ctr">
              <a:lnSpc>
                <a:spcPct val="100000"/>
              </a:lnSpc>
              <a:spcBef>
                <a:spcPts val="100"/>
              </a:spcBef>
            </a:pPr>
            <a:r>
              <a:rPr lang="en-US" sz="1600" spc="-10" dirty="0">
                <a:latin typeface="Microsoft YaHei"/>
                <a:cs typeface="Microsoft YaHei"/>
              </a:rPr>
              <a:t>Parking power take-off power generation system</a:t>
            </a:r>
            <a:endParaRPr sz="1600" dirty="0">
              <a:latin typeface="Microsoft YaHei"/>
              <a:cs typeface="Microsoft YaHei"/>
            </a:endParaRPr>
          </a:p>
        </p:txBody>
      </p:sp>
      <p:pic>
        <p:nvPicPr>
          <p:cNvPr id="20" name="Graphic 19">
            <a:extLst>
              <a:ext uri="{FF2B5EF4-FFF2-40B4-BE49-F238E27FC236}">
                <a16:creationId xmlns:a16="http://schemas.microsoft.com/office/drawing/2014/main" id="{A32B8FAD-FC67-5851-A1E1-EF109BAEFE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51830" y="-457200"/>
            <a:ext cx="2092569" cy="1600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1519" y="5791200"/>
            <a:ext cx="3658362" cy="1295400"/>
          </a:xfrm>
          <a:prstGeom prst="rect">
            <a:avLst/>
          </a:prstGeom>
        </p:spPr>
      </p:pic>
      <p:sp>
        <p:nvSpPr>
          <p:cNvPr id="3" name="object 3"/>
          <p:cNvSpPr txBox="1"/>
          <p:nvPr/>
        </p:nvSpPr>
        <p:spPr>
          <a:xfrm>
            <a:off x="1100734" y="5976010"/>
            <a:ext cx="2633066" cy="443711"/>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Microsoft YaHei"/>
                <a:cs typeface="Microsoft YaHei"/>
              </a:rPr>
              <a:t>Mengshi - power take-off power generation system</a:t>
            </a:r>
            <a:endParaRPr sz="1400" dirty="0">
              <a:latin typeface="Microsoft YaHei"/>
              <a:cs typeface="Microsoft YaHei"/>
            </a:endParaRPr>
          </a:p>
        </p:txBody>
      </p:sp>
      <p:grpSp>
        <p:nvGrpSpPr>
          <p:cNvPr id="4" name="object 4"/>
          <p:cNvGrpSpPr/>
          <p:nvPr/>
        </p:nvGrpSpPr>
        <p:grpSpPr>
          <a:xfrm>
            <a:off x="0" y="0"/>
            <a:ext cx="12192000" cy="721360"/>
            <a:chOff x="0" y="0"/>
            <a:chExt cx="12192000" cy="721360"/>
          </a:xfrm>
        </p:grpSpPr>
        <p:sp>
          <p:nvSpPr>
            <p:cNvPr id="5" name="object 5"/>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6" name="object 6"/>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sp>
        <p:nvSpPr>
          <p:cNvPr id="7" name="object 7"/>
          <p:cNvSpPr txBox="1">
            <a:spLocks noGrp="1"/>
          </p:cNvSpPr>
          <p:nvPr>
            <p:ph type="title"/>
          </p:nvPr>
        </p:nvSpPr>
        <p:spPr>
          <a:xfrm>
            <a:off x="988262" y="131444"/>
            <a:ext cx="9374937" cy="443070"/>
          </a:xfrm>
          <a:prstGeom prst="rect">
            <a:avLst/>
          </a:prstGeom>
        </p:spPr>
        <p:txBody>
          <a:bodyPr vert="horz" wrap="square" lIns="0" tIns="12065" rIns="0" bIns="0" rtlCol="0">
            <a:spAutoFit/>
          </a:bodyPr>
          <a:lstStyle/>
          <a:p>
            <a:pPr marL="12700">
              <a:lnSpc>
                <a:spcPct val="100000"/>
              </a:lnSpc>
              <a:spcBef>
                <a:spcPts val="95"/>
              </a:spcBef>
            </a:pPr>
            <a:r>
              <a:rPr lang="en-US" sz="2800" spc="-40" dirty="0"/>
              <a:t>Power take-off power generation system</a:t>
            </a:r>
            <a:endParaRPr sz="2800" dirty="0"/>
          </a:p>
        </p:txBody>
      </p:sp>
      <p:pic>
        <p:nvPicPr>
          <p:cNvPr id="8" name="object 8"/>
          <p:cNvPicPr/>
          <p:nvPr/>
        </p:nvPicPr>
        <p:blipFill>
          <a:blip r:embed="rId3" cstate="print"/>
          <a:stretch>
            <a:fillRect/>
          </a:stretch>
        </p:blipFill>
        <p:spPr>
          <a:xfrm>
            <a:off x="8045195" y="5791200"/>
            <a:ext cx="3656838" cy="1295399"/>
          </a:xfrm>
          <a:prstGeom prst="rect">
            <a:avLst/>
          </a:prstGeom>
        </p:spPr>
      </p:pic>
      <p:sp>
        <p:nvSpPr>
          <p:cNvPr id="9" name="object 9"/>
          <p:cNvSpPr txBox="1"/>
          <p:nvPr/>
        </p:nvSpPr>
        <p:spPr>
          <a:xfrm>
            <a:off x="8414766" y="5976010"/>
            <a:ext cx="2596515" cy="443711"/>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Microsoft YaHei"/>
                <a:cs typeface="Microsoft YaHei"/>
              </a:rPr>
              <a:t>Liberation - power take-off power generation system</a:t>
            </a:r>
            <a:endParaRPr sz="1400" dirty="0">
              <a:latin typeface="Microsoft YaHei"/>
              <a:cs typeface="Microsoft YaHei"/>
            </a:endParaRPr>
          </a:p>
        </p:txBody>
      </p:sp>
      <p:grpSp>
        <p:nvGrpSpPr>
          <p:cNvPr id="10" name="object 10"/>
          <p:cNvGrpSpPr/>
          <p:nvPr/>
        </p:nvGrpSpPr>
        <p:grpSpPr>
          <a:xfrm>
            <a:off x="673608" y="879347"/>
            <a:ext cx="10748771" cy="4834128"/>
            <a:chOff x="673608" y="879347"/>
            <a:chExt cx="10748771" cy="4834128"/>
          </a:xfrm>
        </p:grpSpPr>
        <p:pic>
          <p:nvPicPr>
            <p:cNvPr id="11" name="object 11"/>
            <p:cNvPicPr/>
            <p:nvPr/>
          </p:nvPicPr>
          <p:blipFill>
            <a:blip r:embed="rId4" cstate="print"/>
            <a:stretch>
              <a:fillRect/>
            </a:stretch>
          </p:blipFill>
          <p:spPr>
            <a:xfrm>
              <a:off x="7964424" y="986027"/>
              <a:ext cx="3418331" cy="2331720"/>
            </a:xfrm>
            <a:prstGeom prst="rect">
              <a:avLst/>
            </a:prstGeom>
          </p:spPr>
        </p:pic>
        <p:pic>
          <p:nvPicPr>
            <p:cNvPr id="12" name="object 12"/>
            <p:cNvPicPr/>
            <p:nvPr/>
          </p:nvPicPr>
          <p:blipFill>
            <a:blip r:embed="rId5" cstate="print"/>
            <a:stretch>
              <a:fillRect/>
            </a:stretch>
          </p:blipFill>
          <p:spPr>
            <a:xfrm>
              <a:off x="8002524" y="3954780"/>
              <a:ext cx="3419855" cy="1314069"/>
            </a:xfrm>
            <a:prstGeom prst="rect">
              <a:avLst/>
            </a:prstGeom>
          </p:spPr>
        </p:pic>
        <p:pic>
          <p:nvPicPr>
            <p:cNvPr id="13" name="object 13"/>
            <p:cNvPicPr/>
            <p:nvPr/>
          </p:nvPicPr>
          <p:blipFill>
            <a:blip r:embed="rId6" cstate="print"/>
            <a:stretch>
              <a:fillRect/>
            </a:stretch>
          </p:blipFill>
          <p:spPr>
            <a:xfrm>
              <a:off x="673608" y="3584447"/>
              <a:ext cx="3419855" cy="2129028"/>
            </a:xfrm>
            <a:prstGeom prst="rect">
              <a:avLst/>
            </a:prstGeom>
          </p:spPr>
        </p:pic>
        <p:pic>
          <p:nvPicPr>
            <p:cNvPr id="14" name="object 14"/>
            <p:cNvPicPr/>
            <p:nvPr/>
          </p:nvPicPr>
          <p:blipFill>
            <a:blip r:embed="rId7" cstate="print"/>
            <a:stretch>
              <a:fillRect/>
            </a:stretch>
          </p:blipFill>
          <p:spPr>
            <a:xfrm>
              <a:off x="673608" y="879347"/>
              <a:ext cx="3447288" cy="2584704"/>
            </a:xfrm>
            <a:prstGeom prst="rect">
              <a:avLst/>
            </a:prstGeom>
          </p:spPr>
        </p:pic>
        <p:pic>
          <p:nvPicPr>
            <p:cNvPr id="15" name="object 15"/>
            <p:cNvPicPr/>
            <p:nvPr/>
          </p:nvPicPr>
          <p:blipFill>
            <a:blip r:embed="rId8" cstate="print"/>
            <a:stretch>
              <a:fillRect/>
            </a:stretch>
          </p:blipFill>
          <p:spPr>
            <a:xfrm>
              <a:off x="4343400" y="3124200"/>
              <a:ext cx="3810000" cy="1524000"/>
            </a:xfrm>
            <a:prstGeom prst="rect">
              <a:avLst/>
            </a:prstGeom>
          </p:spPr>
        </p:pic>
      </p:grpSp>
      <p:sp>
        <p:nvSpPr>
          <p:cNvPr id="16" name="object 16"/>
          <p:cNvSpPr txBox="1"/>
          <p:nvPr/>
        </p:nvSpPr>
        <p:spPr>
          <a:xfrm>
            <a:off x="4864734" y="3340100"/>
            <a:ext cx="2463800" cy="443711"/>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Microsoft YaHei"/>
                <a:cs typeface="Microsoft YaHei"/>
              </a:rPr>
              <a:t>Vehicle power take-off power generation system</a:t>
            </a:r>
            <a:endParaRPr sz="1400" dirty="0">
              <a:latin typeface="Microsoft YaHei"/>
              <a:cs typeface="Microsoft YaHei"/>
            </a:endParaRPr>
          </a:p>
        </p:txBody>
      </p:sp>
      <p:pic>
        <p:nvPicPr>
          <p:cNvPr id="17" name="Graphic 16">
            <a:extLst>
              <a:ext uri="{FF2B5EF4-FFF2-40B4-BE49-F238E27FC236}">
                <a16:creationId xmlns:a16="http://schemas.microsoft.com/office/drawing/2014/main" id="{B2B5A920-8F78-34E7-75DE-64AE3F008B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51830" y="-457200"/>
            <a:ext cx="2092569"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4" name="object 4"/>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sp>
        <p:nvSpPr>
          <p:cNvPr id="5" name="object 5"/>
          <p:cNvSpPr txBox="1">
            <a:spLocks noGrp="1"/>
          </p:cNvSpPr>
          <p:nvPr>
            <p:ph type="title"/>
          </p:nvPr>
        </p:nvSpPr>
        <p:spPr>
          <a:xfrm>
            <a:off x="988263" y="131444"/>
            <a:ext cx="5107737" cy="443070"/>
          </a:xfrm>
          <a:prstGeom prst="rect">
            <a:avLst/>
          </a:prstGeom>
        </p:spPr>
        <p:txBody>
          <a:bodyPr vert="horz" wrap="square" lIns="0" tIns="12065" rIns="0" bIns="0" rtlCol="0">
            <a:spAutoFit/>
          </a:bodyPr>
          <a:lstStyle/>
          <a:p>
            <a:pPr marL="12700">
              <a:lnSpc>
                <a:spcPct val="100000"/>
              </a:lnSpc>
              <a:spcBef>
                <a:spcPts val="95"/>
              </a:spcBef>
            </a:pPr>
            <a:r>
              <a:rPr lang="en-US" sz="2800" spc="-40" dirty="0"/>
              <a:t>Product advantages</a:t>
            </a:r>
            <a:endParaRPr sz="2800" dirty="0"/>
          </a:p>
        </p:txBody>
      </p:sp>
      <p:sp>
        <p:nvSpPr>
          <p:cNvPr id="6" name="object 6"/>
          <p:cNvSpPr txBox="1"/>
          <p:nvPr/>
        </p:nvSpPr>
        <p:spPr>
          <a:xfrm>
            <a:off x="213359" y="1425346"/>
            <a:ext cx="11750041" cy="3649140"/>
          </a:xfrm>
          <a:prstGeom prst="rect">
            <a:avLst/>
          </a:prstGeom>
        </p:spPr>
        <p:txBody>
          <a:bodyPr vert="horz" wrap="square" lIns="0" tIns="12700" rIns="0" bIns="0" rtlCol="0">
            <a:spAutoFit/>
          </a:bodyPr>
          <a:lstStyle/>
          <a:p>
            <a:pPr marL="12700" marR="5080" indent="457200" algn="just">
              <a:lnSpc>
                <a:spcPct val="150000"/>
              </a:lnSpc>
              <a:spcBef>
                <a:spcPts val="100"/>
              </a:spcBef>
            </a:pPr>
            <a:r>
              <a:rPr lang="en-US" sz="2000" b="1" spc="-30" dirty="0">
                <a:latin typeface="Arial" panose="020B0604020202020204" pitchFamily="34" charset="0"/>
                <a:cs typeface="Arial" panose="020B0604020202020204" pitchFamily="34" charset="0"/>
              </a:rPr>
              <a:t>In the past, diesel generator sets had shortcomings such as large size, heavy weight and cumbersome maintenance, which could not meet the requirements of lightweight, miniaturization and simplification of third-generation military equipment. The power take-off power generation system does not occupy the upper space, small size, light weight, no personnel waiting and waiting, etc., giving play to the role of the vehicle engine "one machine for multiple purposes", simplifying the structure of power generation equipment, reducing costs, using and maintaining simpler and more convenient, and fighters can master the operation in a short time. Improving the mobility and versatility of equipment has gradually been accepted by all branches of the military.</a:t>
            </a:r>
            <a:endParaRPr sz="200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C4588D30-69AE-95E2-0BF1-3FD932902B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1830" y="-457200"/>
            <a:ext cx="2092569" cy="160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0"/>
            <a:ext cx="12198985" cy="6858000"/>
            <a:chOff x="0" y="0"/>
            <a:chExt cx="12198985" cy="6858000"/>
          </a:xfrm>
        </p:grpSpPr>
        <p:pic>
          <p:nvPicPr>
            <p:cNvPr id="4" name="object 4"/>
            <p:cNvPicPr/>
            <p:nvPr/>
          </p:nvPicPr>
          <p:blipFill>
            <a:blip r:embed="rId2" cstate="print"/>
            <a:stretch>
              <a:fillRect/>
            </a:stretch>
          </p:blipFill>
          <p:spPr>
            <a:xfrm>
              <a:off x="0" y="0"/>
              <a:ext cx="7435595" cy="6857997"/>
            </a:xfrm>
            <a:prstGeom prst="rect">
              <a:avLst/>
            </a:prstGeom>
          </p:spPr>
        </p:pic>
        <p:sp>
          <p:nvSpPr>
            <p:cNvPr id="5" name="object 5"/>
            <p:cNvSpPr/>
            <p:nvPr/>
          </p:nvSpPr>
          <p:spPr>
            <a:xfrm>
              <a:off x="7059167" y="1187196"/>
              <a:ext cx="5135245" cy="0"/>
            </a:xfrm>
            <a:custGeom>
              <a:avLst/>
              <a:gdLst/>
              <a:ahLst/>
              <a:cxnLst/>
              <a:rect l="l" t="t" r="r" b="b"/>
              <a:pathLst>
                <a:path w="5135245">
                  <a:moveTo>
                    <a:pt x="0" y="0"/>
                  </a:moveTo>
                  <a:lnTo>
                    <a:pt x="5134736" y="0"/>
                  </a:lnTo>
                </a:path>
              </a:pathLst>
            </a:custGeom>
            <a:ln w="9525">
              <a:solidFill>
                <a:srgbClr val="504A47"/>
              </a:solidFill>
            </a:ln>
          </p:spPr>
          <p:txBody>
            <a:bodyPr wrap="square" lIns="0" tIns="0" rIns="0" bIns="0" rtlCol="0"/>
            <a:lstStyle/>
            <a:p>
              <a:endParaRPr/>
            </a:p>
          </p:txBody>
        </p:sp>
        <p:sp>
          <p:nvSpPr>
            <p:cNvPr id="6" name="object 6"/>
            <p:cNvSpPr/>
            <p:nvPr/>
          </p:nvSpPr>
          <p:spPr>
            <a:xfrm>
              <a:off x="11603736" y="487680"/>
              <a:ext cx="588645" cy="588645"/>
            </a:xfrm>
            <a:custGeom>
              <a:avLst/>
              <a:gdLst/>
              <a:ahLst/>
              <a:cxnLst/>
              <a:rect l="l" t="t" r="r" b="b"/>
              <a:pathLst>
                <a:path w="588645" h="588644">
                  <a:moveTo>
                    <a:pt x="588264" y="0"/>
                  </a:moveTo>
                  <a:lnTo>
                    <a:pt x="0" y="0"/>
                  </a:lnTo>
                  <a:lnTo>
                    <a:pt x="0" y="588263"/>
                  </a:lnTo>
                  <a:lnTo>
                    <a:pt x="588264" y="588263"/>
                  </a:lnTo>
                  <a:lnTo>
                    <a:pt x="588264" y="0"/>
                  </a:lnTo>
                  <a:close/>
                </a:path>
              </a:pathLst>
            </a:custGeom>
            <a:solidFill>
              <a:srgbClr val="BD0101"/>
            </a:solidFill>
          </p:spPr>
          <p:txBody>
            <a:bodyPr wrap="square" lIns="0" tIns="0" rIns="0" bIns="0" rtlCol="0"/>
            <a:lstStyle/>
            <a:p>
              <a:endParaRPr/>
            </a:p>
          </p:txBody>
        </p:sp>
        <p:sp>
          <p:nvSpPr>
            <p:cNvPr id="7" name="object 7"/>
            <p:cNvSpPr/>
            <p:nvPr/>
          </p:nvSpPr>
          <p:spPr>
            <a:xfrm>
              <a:off x="6932676" y="4718303"/>
              <a:ext cx="666115" cy="666115"/>
            </a:xfrm>
            <a:custGeom>
              <a:avLst/>
              <a:gdLst/>
              <a:ahLst/>
              <a:cxnLst/>
              <a:rect l="l" t="t" r="r" b="b"/>
              <a:pathLst>
                <a:path w="666115" h="666114">
                  <a:moveTo>
                    <a:pt x="332994" y="0"/>
                  </a:moveTo>
                  <a:lnTo>
                    <a:pt x="283789" y="3610"/>
                  </a:lnTo>
                  <a:lnTo>
                    <a:pt x="236825" y="14099"/>
                  </a:lnTo>
                  <a:lnTo>
                    <a:pt x="192617" y="30951"/>
                  </a:lnTo>
                  <a:lnTo>
                    <a:pt x="151680" y="53650"/>
                  </a:lnTo>
                  <a:lnTo>
                    <a:pt x="114530" y="81681"/>
                  </a:lnTo>
                  <a:lnTo>
                    <a:pt x="81681" y="114530"/>
                  </a:lnTo>
                  <a:lnTo>
                    <a:pt x="53650" y="151680"/>
                  </a:lnTo>
                  <a:lnTo>
                    <a:pt x="30951" y="192617"/>
                  </a:lnTo>
                  <a:lnTo>
                    <a:pt x="14099" y="236825"/>
                  </a:lnTo>
                  <a:lnTo>
                    <a:pt x="3610" y="283789"/>
                  </a:lnTo>
                  <a:lnTo>
                    <a:pt x="0" y="332994"/>
                  </a:lnTo>
                  <a:lnTo>
                    <a:pt x="3610" y="382198"/>
                  </a:lnTo>
                  <a:lnTo>
                    <a:pt x="14099" y="429162"/>
                  </a:lnTo>
                  <a:lnTo>
                    <a:pt x="30951" y="473370"/>
                  </a:lnTo>
                  <a:lnTo>
                    <a:pt x="53650" y="514307"/>
                  </a:lnTo>
                  <a:lnTo>
                    <a:pt x="81681" y="551457"/>
                  </a:lnTo>
                  <a:lnTo>
                    <a:pt x="114530" y="584306"/>
                  </a:lnTo>
                  <a:lnTo>
                    <a:pt x="151680" y="612337"/>
                  </a:lnTo>
                  <a:lnTo>
                    <a:pt x="192617" y="635036"/>
                  </a:lnTo>
                  <a:lnTo>
                    <a:pt x="236825" y="651888"/>
                  </a:lnTo>
                  <a:lnTo>
                    <a:pt x="283789" y="662377"/>
                  </a:lnTo>
                  <a:lnTo>
                    <a:pt x="332994" y="665988"/>
                  </a:lnTo>
                  <a:lnTo>
                    <a:pt x="382198" y="662377"/>
                  </a:lnTo>
                  <a:lnTo>
                    <a:pt x="429162" y="651888"/>
                  </a:lnTo>
                  <a:lnTo>
                    <a:pt x="473370" y="635036"/>
                  </a:lnTo>
                  <a:lnTo>
                    <a:pt x="514307" y="612337"/>
                  </a:lnTo>
                  <a:lnTo>
                    <a:pt x="551457" y="584306"/>
                  </a:lnTo>
                  <a:lnTo>
                    <a:pt x="584306" y="551457"/>
                  </a:lnTo>
                  <a:lnTo>
                    <a:pt x="612337" y="514307"/>
                  </a:lnTo>
                  <a:lnTo>
                    <a:pt x="635036" y="473370"/>
                  </a:lnTo>
                  <a:lnTo>
                    <a:pt x="651888" y="429162"/>
                  </a:lnTo>
                  <a:lnTo>
                    <a:pt x="662377" y="382198"/>
                  </a:lnTo>
                  <a:lnTo>
                    <a:pt x="665988" y="332994"/>
                  </a:lnTo>
                  <a:lnTo>
                    <a:pt x="662377" y="283789"/>
                  </a:lnTo>
                  <a:lnTo>
                    <a:pt x="651888" y="236825"/>
                  </a:lnTo>
                  <a:lnTo>
                    <a:pt x="635036" y="192617"/>
                  </a:lnTo>
                  <a:lnTo>
                    <a:pt x="612337" y="151680"/>
                  </a:lnTo>
                  <a:lnTo>
                    <a:pt x="584306" y="114530"/>
                  </a:lnTo>
                  <a:lnTo>
                    <a:pt x="551457" y="81681"/>
                  </a:lnTo>
                  <a:lnTo>
                    <a:pt x="514307" y="53650"/>
                  </a:lnTo>
                  <a:lnTo>
                    <a:pt x="473370" y="30951"/>
                  </a:lnTo>
                  <a:lnTo>
                    <a:pt x="429162" y="14099"/>
                  </a:lnTo>
                  <a:lnTo>
                    <a:pt x="382198" y="3610"/>
                  </a:lnTo>
                  <a:lnTo>
                    <a:pt x="332994" y="0"/>
                  </a:lnTo>
                  <a:close/>
                </a:path>
              </a:pathLst>
            </a:custGeom>
            <a:solidFill>
              <a:srgbClr val="D9D9D9"/>
            </a:solidFill>
          </p:spPr>
          <p:txBody>
            <a:bodyPr wrap="square" lIns="0" tIns="0" rIns="0" bIns="0" rtlCol="0"/>
            <a:lstStyle/>
            <a:p>
              <a:endParaRPr/>
            </a:p>
          </p:txBody>
        </p:sp>
        <p:sp>
          <p:nvSpPr>
            <p:cNvPr id="8" name="object 8"/>
            <p:cNvSpPr/>
            <p:nvPr/>
          </p:nvSpPr>
          <p:spPr>
            <a:xfrm>
              <a:off x="6996683" y="4780788"/>
              <a:ext cx="539750" cy="539750"/>
            </a:xfrm>
            <a:custGeom>
              <a:avLst/>
              <a:gdLst/>
              <a:ahLst/>
              <a:cxnLst/>
              <a:rect l="l" t="t" r="r" b="b"/>
              <a:pathLst>
                <a:path w="539750" h="539750">
                  <a:moveTo>
                    <a:pt x="269748" y="0"/>
                  </a:moveTo>
                  <a:lnTo>
                    <a:pt x="221262" y="4346"/>
                  </a:lnTo>
                  <a:lnTo>
                    <a:pt x="175626" y="16876"/>
                  </a:lnTo>
                  <a:lnTo>
                    <a:pt x="133603" y="36829"/>
                  </a:lnTo>
                  <a:lnTo>
                    <a:pt x="95955" y="63443"/>
                  </a:lnTo>
                  <a:lnTo>
                    <a:pt x="63443" y="95955"/>
                  </a:lnTo>
                  <a:lnTo>
                    <a:pt x="36829" y="133603"/>
                  </a:lnTo>
                  <a:lnTo>
                    <a:pt x="16876" y="175626"/>
                  </a:lnTo>
                  <a:lnTo>
                    <a:pt x="4346" y="221262"/>
                  </a:lnTo>
                  <a:lnTo>
                    <a:pt x="0" y="269748"/>
                  </a:lnTo>
                  <a:lnTo>
                    <a:pt x="4346" y="318233"/>
                  </a:lnTo>
                  <a:lnTo>
                    <a:pt x="16876" y="363869"/>
                  </a:lnTo>
                  <a:lnTo>
                    <a:pt x="36830" y="405892"/>
                  </a:lnTo>
                  <a:lnTo>
                    <a:pt x="63443" y="443540"/>
                  </a:lnTo>
                  <a:lnTo>
                    <a:pt x="95955" y="476052"/>
                  </a:lnTo>
                  <a:lnTo>
                    <a:pt x="133603" y="502666"/>
                  </a:lnTo>
                  <a:lnTo>
                    <a:pt x="175626" y="522619"/>
                  </a:lnTo>
                  <a:lnTo>
                    <a:pt x="221262" y="535149"/>
                  </a:lnTo>
                  <a:lnTo>
                    <a:pt x="269748" y="539496"/>
                  </a:lnTo>
                  <a:lnTo>
                    <a:pt x="318233" y="535149"/>
                  </a:lnTo>
                  <a:lnTo>
                    <a:pt x="363869" y="522619"/>
                  </a:lnTo>
                  <a:lnTo>
                    <a:pt x="405892" y="502665"/>
                  </a:lnTo>
                  <a:lnTo>
                    <a:pt x="443540" y="476052"/>
                  </a:lnTo>
                  <a:lnTo>
                    <a:pt x="476052" y="443540"/>
                  </a:lnTo>
                  <a:lnTo>
                    <a:pt x="502666" y="405891"/>
                  </a:lnTo>
                  <a:lnTo>
                    <a:pt x="522619" y="363869"/>
                  </a:lnTo>
                  <a:lnTo>
                    <a:pt x="535149" y="318233"/>
                  </a:lnTo>
                  <a:lnTo>
                    <a:pt x="539496" y="269748"/>
                  </a:lnTo>
                  <a:lnTo>
                    <a:pt x="535149" y="221262"/>
                  </a:lnTo>
                  <a:lnTo>
                    <a:pt x="522619" y="175626"/>
                  </a:lnTo>
                  <a:lnTo>
                    <a:pt x="502665" y="133604"/>
                  </a:lnTo>
                  <a:lnTo>
                    <a:pt x="476052" y="95955"/>
                  </a:lnTo>
                  <a:lnTo>
                    <a:pt x="443540" y="63443"/>
                  </a:lnTo>
                  <a:lnTo>
                    <a:pt x="405892" y="36830"/>
                  </a:lnTo>
                  <a:lnTo>
                    <a:pt x="363869" y="16876"/>
                  </a:lnTo>
                  <a:lnTo>
                    <a:pt x="318233" y="4346"/>
                  </a:lnTo>
                  <a:lnTo>
                    <a:pt x="269748" y="0"/>
                  </a:lnTo>
                  <a:close/>
                </a:path>
              </a:pathLst>
            </a:custGeom>
            <a:solidFill>
              <a:srgbClr val="BD0101"/>
            </a:solidFill>
          </p:spPr>
          <p:txBody>
            <a:bodyPr wrap="square" lIns="0" tIns="0" rIns="0" bIns="0" rtlCol="0"/>
            <a:lstStyle/>
            <a:p>
              <a:endParaRPr/>
            </a:p>
          </p:txBody>
        </p:sp>
      </p:grpSp>
      <p:sp>
        <p:nvSpPr>
          <p:cNvPr id="9" name="object 9"/>
          <p:cNvSpPr txBox="1">
            <a:spLocks noGrp="1"/>
          </p:cNvSpPr>
          <p:nvPr>
            <p:ph type="title"/>
          </p:nvPr>
        </p:nvSpPr>
        <p:spPr>
          <a:xfrm>
            <a:off x="10307828" y="406145"/>
            <a:ext cx="1107440" cy="675005"/>
          </a:xfrm>
          <a:prstGeom prst="rect">
            <a:avLst/>
          </a:prstGeom>
          <a:solidFill>
            <a:srgbClr val="FFFFFF"/>
          </a:solidFill>
          <a:ln>
            <a:solidFill>
              <a:srgbClr val="FFFFFF"/>
            </a:solidFill>
          </a:ln>
        </p:spPr>
        <p:txBody>
          <a:bodyPr vert="horz" wrap="square" lIns="0" tIns="13970" rIns="0" bIns="0" rtlCol="0">
            <a:spAutoFit/>
          </a:bodyPr>
          <a:lstStyle/>
          <a:p>
            <a:pPr marL="12700" rtl="0">
              <a:lnSpc>
                <a:spcPct val="100000"/>
              </a:lnSpc>
              <a:spcBef>
                <a:spcPts val="110"/>
              </a:spcBef>
            </a:pPr>
            <a:endParaRPr sz="4250" dirty="0">
              <a:latin typeface="Microsoft YaHei"/>
              <a:cs typeface="Microsoft YaHei"/>
            </a:endParaRPr>
          </a:p>
        </p:txBody>
      </p:sp>
      <p:sp>
        <p:nvSpPr>
          <p:cNvPr id="10" name="object 10"/>
          <p:cNvSpPr txBox="1"/>
          <p:nvPr/>
        </p:nvSpPr>
        <p:spPr>
          <a:xfrm>
            <a:off x="9965308" y="583549"/>
            <a:ext cx="124460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504A47"/>
                </a:solidFill>
                <a:latin typeface="Arial"/>
                <a:cs typeface="Arial"/>
              </a:rPr>
              <a:t>Contents</a:t>
            </a:r>
            <a:endParaRPr sz="2400" dirty="0">
              <a:latin typeface="Arial"/>
              <a:cs typeface="Arial"/>
            </a:endParaRPr>
          </a:p>
        </p:txBody>
      </p:sp>
      <p:sp>
        <p:nvSpPr>
          <p:cNvPr id="11" name="object 11"/>
          <p:cNvSpPr txBox="1"/>
          <p:nvPr/>
        </p:nvSpPr>
        <p:spPr>
          <a:xfrm>
            <a:off x="7148321" y="4809871"/>
            <a:ext cx="233679" cy="452120"/>
          </a:xfrm>
          <a:prstGeom prst="rect">
            <a:avLst/>
          </a:prstGeom>
        </p:spPr>
        <p:txBody>
          <a:bodyPr vert="horz" wrap="square" lIns="0" tIns="12065" rIns="0" bIns="0" rtlCol="0">
            <a:spAutoFit/>
          </a:bodyPr>
          <a:lstStyle/>
          <a:p>
            <a:pPr marL="12700">
              <a:lnSpc>
                <a:spcPct val="100000"/>
              </a:lnSpc>
              <a:spcBef>
                <a:spcPts val="95"/>
              </a:spcBef>
            </a:pPr>
            <a:r>
              <a:rPr sz="2800" spc="-50" dirty="0">
                <a:solidFill>
                  <a:srgbClr val="FFFFFF"/>
                </a:solidFill>
                <a:latin typeface="Microsoft YaHei"/>
                <a:cs typeface="Microsoft YaHei"/>
              </a:rPr>
              <a:t>3</a:t>
            </a:r>
            <a:endParaRPr sz="2800">
              <a:latin typeface="Microsoft YaHei"/>
              <a:cs typeface="Microsoft YaHei"/>
            </a:endParaRPr>
          </a:p>
        </p:txBody>
      </p:sp>
      <p:sp>
        <p:nvSpPr>
          <p:cNvPr id="12" name="object 12"/>
          <p:cNvSpPr txBox="1"/>
          <p:nvPr/>
        </p:nvSpPr>
        <p:spPr>
          <a:xfrm>
            <a:off x="8177021" y="2329942"/>
            <a:ext cx="3557779"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solidFill>
                  <a:srgbClr val="504A47"/>
                </a:solidFill>
                <a:latin typeface="Microsoft YaHei"/>
                <a:cs typeface="Microsoft YaHei"/>
              </a:rPr>
              <a:t>Product introduction</a:t>
            </a:r>
            <a:endParaRPr sz="2800" dirty="0">
              <a:latin typeface="Microsoft YaHei"/>
              <a:cs typeface="Microsoft YaHei"/>
            </a:endParaRPr>
          </a:p>
        </p:txBody>
      </p:sp>
      <p:grpSp>
        <p:nvGrpSpPr>
          <p:cNvPr id="13" name="object 13"/>
          <p:cNvGrpSpPr/>
          <p:nvPr/>
        </p:nvGrpSpPr>
        <p:grpSpPr>
          <a:xfrm>
            <a:off x="6915911" y="2260092"/>
            <a:ext cx="5281295" cy="4603115"/>
            <a:chOff x="6915911" y="2260092"/>
            <a:chExt cx="5281295" cy="4603115"/>
          </a:xfrm>
        </p:grpSpPr>
        <p:sp>
          <p:nvSpPr>
            <p:cNvPr id="14" name="object 14"/>
            <p:cNvSpPr/>
            <p:nvPr/>
          </p:nvSpPr>
          <p:spPr>
            <a:xfrm>
              <a:off x="10933667" y="5297424"/>
              <a:ext cx="1258570" cy="1560830"/>
            </a:xfrm>
            <a:custGeom>
              <a:avLst/>
              <a:gdLst/>
              <a:ahLst/>
              <a:cxnLst/>
              <a:rect l="l" t="t" r="r" b="b"/>
              <a:pathLst>
                <a:path w="1258570" h="1560829">
                  <a:moveTo>
                    <a:pt x="1258332" y="0"/>
                  </a:moveTo>
                  <a:lnTo>
                    <a:pt x="0" y="1560572"/>
                  </a:lnTo>
                </a:path>
              </a:pathLst>
            </a:custGeom>
            <a:ln w="9524">
              <a:solidFill>
                <a:srgbClr val="504A47"/>
              </a:solidFill>
            </a:ln>
          </p:spPr>
          <p:txBody>
            <a:bodyPr wrap="square" lIns="0" tIns="0" rIns="0" bIns="0" rtlCol="0"/>
            <a:lstStyle/>
            <a:p>
              <a:endParaRPr/>
            </a:p>
          </p:txBody>
        </p:sp>
        <p:sp>
          <p:nvSpPr>
            <p:cNvPr id="15" name="object 15"/>
            <p:cNvSpPr/>
            <p:nvPr/>
          </p:nvSpPr>
          <p:spPr>
            <a:xfrm>
              <a:off x="10227564" y="5923788"/>
              <a:ext cx="1964689" cy="853440"/>
            </a:xfrm>
            <a:custGeom>
              <a:avLst/>
              <a:gdLst/>
              <a:ahLst/>
              <a:cxnLst/>
              <a:rect l="l" t="t" r="r" b="b"/>
              <a:pathLst>
                <a:path w="1964690" h="853440">
                  <a:moveTo>
                    <a:pt x="1964308" y="0"/>
                  </a:moveTo>
                  <a:lnTo>
                    <a:pt x="0" y="853142"/>
                  </a:lnTo>
                </a:path>
              </a:pathLst>
            </a:custGeom>
            <a:ln w="9525">
              <a:solidFill>
                <a:srgbClr val="504A47"/>
              </a:solidFill>
            </a:ln>
          </p:spPr>
          <p:txBody>
            <a:bodyPr wrap="square" lIns="0" tIns="0" rIns="0" bIns="0" rtlCol="0"/>
            <a:lstStyle/>
            <a:p>
              <a:endParaRPr/>
            </a:p>
          </p:txBody>
        </p:sp>
        <p:sp>
          <p:nvSpPr>
            <p:cNvPr id="16" name="object 16"/>
            <p:cNvSpPr/>
            <p:nvPr/>
          </p:nvSpPr>
          <p:spPr>
            <a:xfrm>
              <a:off x="6915911" y="2260092"/>
              <a:ext cx="666115" cy="666115"/>
            </a:xfrm>
            <a:custGeom>
              <a:avLst/>
              <a:gdLst/>
              <a:ahLst/>
              <a:cxnLst/>
              <a:rect l="l" t="t" r="r" b="b"/>
              <a:pathLst>
                <a:path w="666115" h="666114">
                  <a:moveTo>
                    <a:pt x="332994" y="0"/>
                  </a:moveTo>
                  <a:lnTo>
                    <a:pt x="283789" y="3610"/>
                  </a:lnTo>
                  <a:lnTo>
                    <a:pt x="236825" y="14099"/>
                  </a:lnTo>
                  <a:lnTo>
                    <a:pt x="192617" y="30951"/>
                  </a:lnTo>
                  <a:lnTo>
                    <a:pt x="151680" y="53650"/>
                  </a:lnTo>
                  <a:lnTo>
                    <a:pt x="114530" y="81681"/>
                  </a:lnTo>
                  <a:lnTo>
                    <a:pt x="81681" y="114530"/>
                  </a:lnTo>
                  <a:lnTo>
                    <a:pt x="53650" y="151680"/>
                  </a:lnTo>
                  <a:lnTo>
                    <a:pt x="30951" y="192617"/>
                  </a:lnTo>
                  <a:lnTo>
                    <a:pt x="14099" y="236825"/>
                  </a:lnTo>
                  <a:lnTo>
                    <a:pt x="3610" y="283789"/>
                  </a:lnTo>
                  <a:lnTo>
                    <a:pt x="0" y="332994"/>
                  </a:lnTo>
                  <a:lnTo>
                    <a:pt x="3610" y="382198"/>
                  </a:lnTo>
                  <a:lnTo>
                    <a:pt x="14099" y="429162"/>
                  </a:lnTo>
                  <a:lnTo>
                    <a:pt x="30951" y="473370"/>
                  </a:lnTo>
                  <a:lnTo>
                    <a:pt x="53650" y="514307"/>
                  </a:lnTo>
                  <a:lnTo>
                    <a:pt x="81681" y="551457"/>
                  </a:lnTo>
                  <a:lnTo>
                    <a:pt x="114530" y="584306"/>
                  </a:lnTo>
                  <a:lnTo>
                    <a:pt x="151680" y="612337"/>
                  </a:lnTo>
                  <a:lnTo>
                    <a:pt x="192617" y="635036"/>
                  </a:lnTo>
                  <a:lnTo>
                    <a:pt x="236825" y="651888"/>
                  </a:lnTo>
                  <a:lnTo>
                    <a:pt x="283789" y="662377"/>
                  </a:lnTo>
                  <a:lnTo>
                    <a:pt x="332994" y="665988"/>
                  </a:lnTo>
                  <a:lnTo>
                    <a:pt x="382198" y="662377"/>
                  </a:lnTo>
                  <a:lnTo>
                    <a:pt x="429162" y="651888"/>
                  </a:lnTo>
                  <a:lnTo>
                    <a:pt x="473370" y="635036"/>
                  </a:lnTo>
                  <a:lnTo>
                    <a:pt x="514307" y="612337"/>
                  </a:lnTo>
                  <a:lnTo>
                    <a:pt x="551457" y="584306"/>
                  </a:lnTo>
                  <a:lnTo>
                    <a:pt x="584306" y="551457"/>
                  </a:lnTo>
                  <a:lnTo>
                    <a:pt x="612337" y="514307"/>
                  </a:lnTo>
                  <a:lnTo>
                    <a:pt x="635036" y="473370"/>
                  </a:lnTo>
                  <a:lnTo>
                    <a:pt x="651888" y="429162"/>
                  </a:lnTo>
                  <a:lnTo>
                    <a:pt x="662377" y="382198"/>
                  </a:lnTo>
                  <a:lnTo>
                    <a:pt x="665988" y="332994"/>
                  </a:lnTo>
                  <a:lnTo>
                    <a:pt x="662377" y="283789"/>
                  </a:lnTo>
                  <a:lnTo>
                    <a:pt x="651888" y="236825"/>
                  </a:lnTo>
                  <a:lnTo>
                    <a:pt x="635036" y="192617"/>
                  </a:lnTo>
                  <a:lnTo>
                    <a:pt x="612337" y="151680"/>
                  </a:lnTo>
                  <a:lnTo>
                    <a:pt x="584306" y="114530"/>
                  </a:lnTo>
                  <a:lnTo>
                    <a:pt x="551457" y="81681"/>
                  </a:lnTo>
                  <a:lnTo>
                    <a:pt x="514307" y="53650"/>
                  </a:lnTo>
                  <a:lnTo>
                    <a:pt x="473370" y="30951"/>
                  </a:lnTo>
                  <a:lnTo>
                    <a:pt x="429162" y="14099"/>
                  </a:lnTo>
                  <a:lnTo>
                    <a:pt x="382198" y="3610"/>
                  </a:lnTo>
                  <a:lnTo>
                    <a:pt x="332994" y="0"/>
                  </a:lnTo>
                  <a:close/>
                </a:path>
              </a:pathLst>
            </a:custGeom>
            <a:solidFill>
              <a:srgbClr val="D9D9D9"/>
            </a:solidFill>
          </p:spPr>
          <p:txBody>
            <a:bodyPr wrap="square" lIns="0" tIns="0" rIns="0" bIns="0" rtlCol="0"/>
            <a:lstStyle/>
            <a:p>
              <a:endParaRPr/>
            </a:p>
          </p:txBody>
        </p:sp>
        <p:sp>
          <p:nvSpPr>
            <p:cNvPr id="17" name="object 17"/>
            <p:cNvSpPr/>
            <p:nvPr/>
          </p:nvSpPr>
          <p:spPr>
            <a:xfrm>
              <a:off x="6978395" y="2322576"/>
              <a:ext cx="539750" cy="541020"/>
            </a:xfrm>
            <a:custGeom>
              <a:avLst/>
              <a:gdLst/>
              <a:ahLst/>
              <a:cxnLst/>
              <a:rect l="l" t="t" r="r" b="b"/>
              <a:pathLst>
                <a:path w="539750" h="541019">
                  <a:moveTo>
                    <a:pt x="269748" y="0"/>
                  </a:moveTo>
                  <a:lnTo>
                    <a:pt x="221262" y="4359"/>
                  </a:lnTo>
                  <a:lnTo>
                    <a:pt x="175626" y="16929"/>
                  </a:lnTo>
                  <a:lnTo>
                    <a:pt x="133603" y="36942"/>
                  </a:lnTo>
                  <a:lnTo>
                    <a:pt x="95955" y="63635"/>
                  </a:lnTo>
                  <a:lnTo>
                    <a:pt x="63443" y="96243"/>
                  </a:lnTo>
                  <a:lnTo>
                    <a:pt x="36829" y="133999"/>
                  </a:lnTo>
                  <a:lnTo>
                    <a:pt x="16876" y="176139"/>
                  </a:lnTo>
                  <a:lnTo>
                    <a:pt x="4346" y="221897"/>
                  </a:lnTo>
                  <a:lnTo>
                    <a:pt x="0" y="270510"/>
                  </a:lnTo>
                  <a:lnTo>
                    <a:pt x="4346" y="319122"/>
                  </a:lnTo>
                  <a:lnTo>
                    <a:pt x="16876" y="364880"/>
                  </a:lnTo>
                  <a:lnTo>
                    <a:pt x="36830" y="407020"/>
                  </a:lnTo>
                  <a:lnTo>
                    <a:pt x="63443" y="444776"/>
                  </a:lnTo>
                  <a:lnTo>
                    <a:pt x="95955" y="477384"/>
                  </a:lnTo>
                  <a:lnTo>
                    <a:pt x="133603" y="504077"/>
                  </a:lnTo>
                  <a:lnTo>
                    <a:pt x="175626" y="524090"/>
                  </a:lnTo>
                  <a:lnTo>
                    <a:pt x="221262" y="536660"/>
                  </a:lnTo>
                  <a:lnTo>
                    <a:pt x="269748" y="541020"/>
                  </a:lnTo>
                  <a:lnTo>
                    <a:pt x="318233" y="536660"/>
                  </a:lnTo>
                  <a:lnTo>
                    <a:pt x="363869" y="524090"/>
                  </a:lnTo>
                  <a:lnTo>
                    <a:pt x="405892" y="504077"/>
                  </a:lnTo>
                  <a:lnTo>
                    <a:pt x="443540" y="477384"/>
                  </a:lnTo>
                  <a:lnTo>
                    <a:pt x="476052" y="444776"/>
                  </a:lnTo>
                  <a:lnTo>
                    <a:pt x="502666" y="407020"/>
                  </a:lnTo>
                  <a:lnTo>
                    <a:pt x="522619" y="364880"/>
                  </a:lnTo>
                  <a:lnTo>
                    <a:pt x="535149" y="319122"/>
                  </a:lnTo>
                  <a:lnTo>
                    <a:pt x="539496" y="270510"/>
                  </a:lnTo>
                  <a:lnTo>
                    <a:pt x="535149" y="221897"/>
                  </a:lnTo>
                  <a:lnTo>
                    <a:pt x="522619" y="176139"/>
                  </a:lnTo>
                  <a:lnTo>
                    <a:pt x="502665" y="133999"/>
                  </a:lnTo>
                  <a:lnTo>
                    <a:pt x="476052" y="96243"/>
                  </a:lnTo>
                  <a:lnTo>
                    <a:pt x="443540" y="63635"/>
                  </a:lnTo>
                  <a:lnTo>
                    <a:pt x="405892" y="36942"/>
                  </a:lnTo>
                  <a:lnTo>
                    <a:pt x="363869" y="16929"/>
                  </a:lnTo>
                  <a:lnTo>
                    <a:pt x="318233" y="4359"/>
                  </a:lnTo>
                  <a:lnTo>
                    <a:pt x="269748" y="0"/>
                  </a:lnTo>
                  <a:close/>
                </a:path>
              </a:pathLst>
            </a:custGeom>
            <a:solidFill>
              <a:srgbClr val="BD0101"/>
            </a:solidFill>
          </p:spPr>
          <p:txBody>
            <a:bodyPr wrap="square" lIns="0" tIns="0" rIns="0" bIns="0" rtlCol="0"/>
            <a:lstStyle/>
            <a:p>
              <a:endParaRPr/>
            </a:p>
          </p:txBody>
        </p:sp>
      </p:grpSp>
      <p:sp>
        <p:nvSpPr>
          <p:cNvPr id="18" name="object 18"/>
          <p:cNvSpPr txBox="1"/>
          <p:nvPr/>
        </p:nvSpPr>
        <p:spPr>
          <a:xfrm>
            <a:off x="8177021" y="3569970"/>
            <a:ext cx="2756646"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solidFill>
                  <a:srgbClr val="504A47"/>
                </a:solidFill>
                <a:latin typeface="Microsoft YaHei"/>
                <a:cs typeface="Microsoft YaHei"/>
              </a:rPr>
              <a:t>Battery projects</a:t>
            </a:r>
            <a:endParaRPr sz="2800" dirty="0">
              <a:latin typeface="Microsoft YaHei"/>
              <a:cs typeface="Microsoft YaHei"/>
            </a:endParaRPr>
          </a:p>
        </p:txBody>
      </p:sp>
      <p:sp>
        <p:nvSpPr>
          <p:cNvPr id="19" name="object 19"/>
          <p:cNvSpPr txBox="1"/>
          <p:nvPr/>
        </p:nvSpPr>
        <p:spPr>
          <a:xfrm>
            <a:off x="8177021" y="4820539"/>
            <a:ext cx="2919842"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solidFill>
                  <a:srgbClr val="504A47"/>
                </a:solidFill>
                <a:latin typeface="Microsoft YaHei"/>
                <a:cs typeface="Microsoft YaHei"/>
              </a:rPr>
              <a:t>Market planning</a:t>
            </a:r>
            <a:endParaRPr sz="2800" dirty="0">
              <a:latin typeface="Microsoft YaHei"/>
              <a:cs typeface="Microsoft YaHei"/>
            </a:endParaRPr>
          </a:p>
        </p:txBody>
      </p:sp>
      <p:sp>
        <p:nvSpPr>
          <p:cNvPr id="20" name="object 20"/>
          <p:cNvSpPr txBox="1"/>
          <p:nvPr/>
        </p:nvSpPr>
        <p:spPr>
          <a:xfrm>
            <a:off x="7130542" y="2351658"/>
            <a:ext cx="233679" cy="452120"/>
          </a:xfrm>
          <a:prstGeom prst="rect">
            <a:avLst/>
          </a:prstGeom>
        </p:spPr>
        <p:txBody>
          <a:bodyPr vert="horz" wrap="square" lIns="0" tIns="12065" rIns="0" bIns="0" rtlCol="0">
            <a:spAutoFit/>
          </a:bodyPr>
          <a:lstStyle/>
          <a:p>
            <a:pPr marL="12700">
              <a:lnSpc>
                <a:spcPct val="100000"/>
              </a:lnSpc>
              <a:spcBef>
                <a:spcPts val="95"/>
              </a:spcBef>
            </a:pPr>
            <a:r>
              <a:rPr sz="2800" spc="-50" dirty="0">
                <a:solidFill>
                  <a:srgbClr val="FFFFFF"/>
                </a:solidFill>
                <a:latin typeface="Microsoft YaHei"/>
                <a:cs typeface="Microsoft YaHei"/>
              </a:rPr>
              <a:t>1</a:t>
            </a:r>
            <a:endParaRPr sz="2800">
              <a:latin typeface="Microsoft YaHei"/>
              <a:cs typeface="Microsoft YaHei"/>
            </a:endParaRPr>
          </a:p>
        </p:txBody>
      </p:sp>
      <p:grpSp>
        <p:nvGrpSpPr>
          <p:cNvPr id="21" name="object 21"/>
          <p:cNvGrpSpPr/>
          <p:nvPr/>
        </p:nvGrpSpPr>
        <p:grpSpPr>
          <a:xfrm>
            <a:off x="6923531" y="3493008"/>
            <a:ext cx="666115" cy="666115"/>
            <a:chOff x="6923531" y="3493008"/>
            <a:chExt cx="666115" cy="666115"/>
          </a:xfrm>
        </p:grpSpPr>
        <p:sp>
          <p:nvSpPr>
            <p:cNvPr id="22" name="object 22"/>
            <p:cNvSpPr/>
            <p:nvPr/>
          </p:nvSpPr>
          <p:spPr>
            <a:xfrm>
              <a:off x="6923531" y="3493008"/>
              <a:ext cx="666115" cy="666115"/>
            </a:xfrm>
            <a:custGeom>
              <a:avLst/>
              <a:gdLst/>
              <a:ahLst/>
              <a:cxnLst/>
              <a:rect l="l" t="t" r="r" b="b"/>
              <a:pathLst>
                <a:path w="666115" h="666114">
                  <a:moveTo>
                    <a:pt x="332994" y="0"/>
                  </a:moveTo>
                  <a:lnTo>
                    <a:pt x="283789" y="3610"/>
                  </a:lnTo>
                  <a:lnTo>
                    <a:pt x="236825" y="14099"/>
                  </a:lnTo>
                  <a:lnTo>
                    <a:pt x="192617" y="30951"/>
                  </a:lnTo>
                  <a:lnTo>
                    <a:pt x="151680" y="53650"/>
                  </a:lnTo>
                  <a:lnTo>
                    <a:pt x="114530" y="81681"/>
                  </a:lnTo>
                  <a:lnTo>
                    <a:pt x="81681" y="114530"/>
                  </a:lnTo>
                  <a:lnTo>
                    <a:pt x="53650" y="151680"/>
                  </a:lnTo>
                  <a:lnTo>
                    <a:pt x="30951" y="192617"/>
                  </a:lnTo>
                  <a:lnTo>
                    <a:pt x="14099" y="236825"/>
                  </a:lnTo>
                  <a:lnTo>
                    <a:pt x="3610" y="283789"/>
                  </a:lnTo>
                  <a:lnTo>
                    <a:pt x="0" y="332993"/>
                  </a:lnTo>
                  <a:lnTo>
                    <a:pt x="3610" y="382198"/>
                  </a:lnTo>
                  <a:lnTo>
                    <a:pt x="14099" y="429162"/>
                  </a:lnTo>
                  <a:lnTo>
                    <a:pt x="30951" y="473370"/>
                  </a:lnTo>
                  <a:lnTo>
                    <a:pt x="53650" y="514307"/>
                  </a:lnTo>
                  <a:lnTo>
                    <a:pt x="81681" y="551457"/>
                  </a:lnTo>
                  <a:lnTo>
                    <a:pt x="114530" y="584306"/>
                  </a:lnTo>
                  <a:lnTo>
                    <a:pt x="151680" y="612337"/>
                  </a:lnTo>
                  <a:lnTo>
                    <a:pt x="192617" y="635036"/>
                  </a:lnTo>
                  <a:lnTo>
                    <a:pt x="236825" y="651888"/>
                  </a:lnTo>
                  <a:lnTo>
                    <a:pt x="283789" y="662377"/>
                  </a:lnTo>
                  <a:lnTo>
                    <a:pt x="332994" y="665987"/>
                  </a:lnTo>
                  <a:lnTo>
                    <a:pt x="382198" y="662377"/>
                  </a:lnTo>
                  <a:lnTo>
                    <a:pt x="429162" y="651888"/>
                  </a:lnTo>
                  <a:lnTo>
                    <a:pt x="473370" y="635036"/>
                  </a:lnTo>
                  <a:lnTo>
                    <a:pt x="514307" y="612337"/>
                  </a:lnTo>
                  <a:lnTo>
                    <a:pt x="551457" y="584306"/>
                  </a:lnTo>
                  <a:lnTo>
                    <a:pt x="584306" y="551457"/>
                  </a:lnTo>
                  <a:lnTo>
                    <a:pt x="612337" y="514307"/>
                  </a:lnTo>
                  <a:lnTo>
                    <a:pt x="635036" y="473370"/>
                  </a:lnTo>
                  <a:lnTo>
                    <a:pt x="651888" y="429162"/>
                  </a:lnTo>
                  <a:lnTo>
                    <a:pt x="662377" y="382198"/>
                  </a:lnTo>
                  <a:lnTo>
                    <a:pt x="665988" y="332993"/>
                  </a:lnTo>
                  <a:lnTo>
                    <a:pt x="662377" y="283789"/>
                  </a:lnTo>
                  <a:lnTo>
                    <a:pt x="651888" y="236825"/>
                  </a:lnTo>
                  <a:lnTo>
                    <a:pt x="635036" y="192617"/>
                  </a:lnTo>
                  <a:lnTo>
                    <a:pt x="612337" y="151680"/>
                  </a:lnTo>
                  <a:lnTo>
                    <a:pt x="584306" y="114530"/>
                  </a:lnTo>
                  <a:lnTo>
                    <a:pt x="551457" y="81681"/>
                  </a:lnTo>
                  <a:lnTo>
                    <a:pt x="514307" y="53650"/>
                  </a:lnTo>
                  <a:lnTo>
                    <a:pt x="473370" y="30951"/>
                  </a:lnTo>
                  <a:lnTo>
                    <a:pt x="429162" y="14099"/>
                  </a:lnTo>
                  <a:lnTo>
                    <a:pt x="382198" y="3610"/>
                  </a:lnTo>
                  <a:lnTo>
                    <a:pt x="332994" y="0"/>
                  </a:lnTo>
                  <a:close/>
                </a:path>
              </a:pathLst>
            </a:custGeom>
            <a:solidFill>
              <a:srgbClr val="D9D9D9"/>
            </a:solidFill>
          </p:spPr>
          <p:txBody>
            <a:bodyPr wrap="square" lIns="0" tIns="0" rIns="0" bIns="0" rtlCol="0"/>
            <a:lstStyle/>
            <a:p>
              <a:endParaRPr/>
            </a:p>
          </p:txBody>
        </p:sp>
        <p:sp>
          <p:nvSpPr>
            <p:cNvPr id="23" name="object 23"/>
            <p:cNvSpPr/>
            <p:nvPr/>
          </p:nvSpPr>
          <p:spPr>
            <a:xfrm>
              <a:off x="6986015" y="3555492"/>
              <a:ext cx="541020" cy="541020"/>
            </a:xfrm>
            <a:custGeom>
              <a:avLst/>
              <a:gdLst/>
              <a:ahLst/>
              <a:cxnLst/>
              <a:rect l="l" t="t" r="r" b="b"/>
              <a:pathLst>
                <a:path w="541020" h="541020">
                  <a:moveTo>
                    <a:pt x="270509" y="0"/>
                  </a:moveTo>
                  <a:lnTo>
                    <a:pt x="221897" y="4359"/>
                  </a:lnTo>
                  <a:lnTo>
                    <a:pt x="176139" y="16929"/>
                  </a:lnTo>
                  <a:lnTo>
                    <a:pt x="133999" y="36942"/>
                  </a:lnTo>
                  <a:lnTo>
                    <a:pt x="96243" y="63635"/>
                  </a:lnTo>
                  <a:lnTo>
                    <a:pt x="63635" y="96243"/>
                  </a:lnTo>
                  <a:lnTo>
                    <a:pt x="36942" y="133999"/>
                  </a:lnTo>
                  <a:lnTo>
                    <a:pt x="16929" y="176139"/>
                  </a:lnTo>
                  <a:lnTo>
                    <a:pt x="4359" y="221897"/>
                  </a:lnTo>
                  <a:lnTo>
                    <a:pt x="0" y="270510"/>
                  </a:lnTo>
                  <a:lnTo>
                    <a:pt x="4359" y="319122"/>
                  </a:lnTo>
                  <a:lnTo>
                    <a:pt x="16929" y="364880"/>
                  </a:lnTo>
                  <a:lnTo>
                    <a:pt x="36942" y="407020"/>
                  </a:lnTo>
                  <a:lnTo>
                    <a:pt x="63635" y="444776"/>
                  </a:lnTo>
                  <a:lnTo>
                    <a:pt x="96243" y="477384"/>
                  </a:lnTo>
                  <a:lnTo>
                    <a:pt x="133999" y="504077"/>
                  </a:lnTo>
                  <a:lnTo>
                    <a:pt x="176139" y="524090"/>
                  </a:lnTo>
                  <a:lnTo>
                    <a:pt x="221897" y="536660"/>
                  </a:lnTo>
                  <a:lnTo>
                    <a:pt x="270509" y="541020"/>
                  </a:lnTo>
                  <a:lnTo>
                    <a:pt x="319122" y="536660"/>
                  </a:lnTo>
                  <a:lnTo>
                    <a:pt x="364880" y="524090"/>
                  </a:lnTo>
                  <a:lnTo>
                    <a:pt x="407020" y="504077"/>
                  </a:lnTo>
                  <a:lnTo>
                    <a:pt x="444776" y="477384"/>
                  </a:lnTo>
                  <a:lnTo>
                    <a:pt x="477384" y="444776"/>
                  </a:lnTo>
                  <a:lnTo>
                    <a:pt x="504077" y="407020"/>
                  </a:lnTo>
                  <a:lnTo>
                    <a:pt x="524090" y="364880"/>
                  </a:lnTo>
                  <a:lnTo>
                    <a:pt x="536660" y="319122"/>
                  </a:lnTo>
                  <a:lnTo>
                    <a:pt x="541019" y="270510"/>
                  </a:lnTo>
                  <a:lnTo>
                    <a:pt x="536660" y="221897"/>
                  </a:lnTo>
                  <a:lnTo>
                    <a:pt x="524090" y="176139"/>
                  </a:lnTo>
                  <a:lnTo>
                    <a:pt x="504077" y="133999"/>
                  </a:lnTo>
                  <a:lnTo>
                    <a:pt x="477384" y="96243"/>
                  </a:lnTo>
                  <a:lnTo>
                    <a:pt x="444776" y="63635"/>
                  </a:lnTo>
                  <a:lnTo>
                    <a:pt x="407020" y="36942"/>
                  </a:lnTo>
                  <a:lnTo>
                    <a:pt x="364880" y="16929"/>
                  </a:lnTo>
                  <a:lnTo>
                    <a:pt x="319122" y="4359"/>
                  </a:lnTo>
                  <a:lnTo>
                    <a:pt x="270509" y="0"/>
                  </a:lnTo>
                  <a:close/>
                </a:path>
              </a:pathLst>
            </a:custGeom>
            <a:solidFill>
              <a:srgbClr val="BD0101"/>
            </a:solidFill>
          </p:spPr>
          <p:txBody>
            <a:bodyPr wrap="square" lIns="0" tIns="0" rIns="0" bIns="0" rtlCol="0"/>
            <a:lstStyle/>
            <a:p>
              <a:endParaRPr/>
            </a:p>
          </p:txBody>
        </p:sp>
      </p:grpSp>
      <p:sp>
        <p:nvSpPr>
          <p:cNvPr id="24" name="object 24"/>
          <p:cNvSpPr txBox="1"/>
          <p:nvPr/>
        </p:nvSpPr>
        <p:spPr>
          <a:xfrm>
            <a:off x="7138796" y="3584575"/>
            <a:ext cx="233679" cy="452120"/>
          </a:xfrm>
          <a:prstGeom prst="rect">
            <a:avLst/>
          </a:prstGeom>
        </p:spPr>
        <p:txBody>
          <a:bodyPr vert="horz" wrap="square" lIns="0" tIns="12065" rIns="0" bIns="0" rtlCol="0">
            <a:spAutoFit/>
          </a:bodyPr>
          <a:lstStyle/>
          <a:p>
            <a:pPr marL="12700">
              <a:lnSpc>
                <a:spcPct val="100000"/>
              </a:lnSpc>
              <a:spcBef>
                <a:spcPts val="95"/>
              </a:spcBef>
            </a:pPr>
            <a:r>
              <a:rPr sz="2800" spc="-50" dirty="0">
                <a:solidFill>
                  <a:srgbClr val="FFFFFF"/>
                </a:solidFill>
                <a:latin typeface="Microsoft YaHei"/>
                <a:cs typeface="Microsoft YaHei"/>
              </a:rPr>
              <a:t>2</a:t>
            </a:r>
            <a:endParaRPr sz="2800">
              <a:latin typeface="Microsoft YaHei"/>
              <a:cs typeface="Microsoft YaHei"/>
            </a:endParaRPr>
          </a:p>
        </p:txBody>
      </p:sp>
      <p:pic>
        <p:nvPicPr>
          <p:cNvPr id="2" name="Graphic 1">
            <a:extLst>
              <a:ext uri="{FF2B5EF4-FFF2-40B4-BE49-F238E27FC236}">
                <a16:creationId xmlns:a16="http://schemas.microsoft.com/office/drawing/2014/main" id="{0FCC362B-49AE-451F-8477-2BE7B8DF4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85800"/>
            <a:ext cx="3886200" cy="2971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112369"/>
            <a:ext cx="12496799" cy="3418242"/>
          </a:xfrm>
          <a:prstGeom prst="rect">
            <a:avLst/>
          </a:prstGeom>
        </p:spPr>
        <p:txBody>
          <a:bodyPr vert="horz" wrap="square" lIns="0" tIns="255904" rIns="0" bIns="0" rtlCol="0">
            <a:spAutoFit/>
          </a:bodyPr>
          <a:lstStyle/>
          <a:p>
            <a:pPr marL="741045">
              <a:lnSpc>
                <a:spcPct val="100000"/>
              </a:lnSpc>
              <a:spcBef>
                <a:spcPts val="2014"/>
              </a:spcBef>
            </a:pPr>
            <a:r>
              <a:rPr lang="en-US" sz="2800" b="1" spc="-40" dirty="0">
                <a:solidFill>
                  <a:srgbClr val="FFFFFF"/>
                </a:solidFill>
                <a:latin typeface="Microsoft YaHei"/>
                <a:cs typeface="Microsoft YaHei"/>
              </a:rPr>
              <a:t>    Product advantages</a:t>
            </a:r>
          </a:p>
          <a:p>
            <a:pPr marL="741045" algn="l">
              <a:lnSpc>
                <a:spcPct val="100000"/>
              </a:lnSpc>
              <a:spcBef>
                <a:spcPts val="2014"/>
              </a:spcBef>
            </a:pPr>
            <a:r>
              <a:rPr lang="en-US" b="1" dirty="0">
                <a:latin typeface="SimSun"/>
                <a:cs typeface="SimSun"/>
              </a:rPr>
              <a:t>In the field of national defense and military, the power supply system covers land (army combat vehicles, military communication equipment, logistics support vehicles), sea (submarines, fuel tankers), air (anti-drone equipment, unmanned reconnaissance aircraft), and days
(mobile satellite) and many other branches of the military. Field high-power power supply system has become an indispensable and important equipment for modern and future military equipment. Products of the Power Generation Division and products of the Battery Division The matching combination will provide one-stop service for on-board power supply for various types of vehicles and equipment of our army.</a:t>
            </a:r>
            <a:endParaRPr dirty="0">
              <a:latin typeface="SimSun"/>
              <a:cs typeface="SimSun"/>
            </a:endParaRPr>
          </a:p>
        </p:txBody>
      </p:sp>
      <p:pic>
        <p:nvPicPr>
          <p:cNvPr id="5" name="Picture 4">
            <a:extLst>
              <a:ext uri="{FF2B5EF4-FFF2-40B4-BE49-F238E27FC236}">
                <a16:creationId xmlns:a16="http://schemas.microsoft.com/office/drawing/2014/main" id="{3B3BE080-4357-E6AE-FB0A-5B368DC73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530727"/>
            <a:ext cx="11887199" cy="3324225"/>
          </a:xfrm>
          <a:prstGeom prst="rect">
            <a:avLst/>
          </a:prstGeom>
        </p:spPr>
      </p:pic>
      <p:pic>
        <p:nvPicPr>
          <p:cNvPr id="2" name="Graphic 1">
            <a:extLst>
              <a:ext uri="{FF2B5EF4-FFF2-40B4-BE49-F238E27FC236}">
                <a16:creationId xmlns:a16="http://schemas.microsoft.com/office/drawing/2014/main" id="{0DC1527E-DE55-5664-6097-41751567C9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771144" y="1754123"/>
              <a:ext cx="2935605" cy="487680"/>
            </a:xfrm>
            <a:custGeom>
              <a:avLst/>
              <a:gdLst/>
              <a:ahLst/>
              <a:cxnLst/>
              <a:rect l="l" t="t" r="r" b="b"/>
              <a:pathLst>
                <a:path w="2935604" h="487680">
                  <a:moveTo>
                    <a:pt x="2724911" y="0"/>
                  </a:moveTo>
                  <a:lnTo>
                    <a:pt x="209600" y="0"/>
                  </a:lnTo>
                  <a:lnTo>
                    <a:pt x="0" y="487679"/>
                  </a:lnTo>
                  <a:lnTo>
                    <a:pt x="2935223" y="487679"/>
                  </a:lnTo>
                  <a:lnTo>
                    <a:pt x="2724911" y="0"/>
                  </a:lnTo>
                  <a:close/>
                </a:path>
              </a:pathLst>
            </a:custGeom>
            <a:solidFill>
              <a:srgbClr val="C02F2A"/>
            </a:solidFill>
          </p:spPr>
          <p:txBody>
            <a:bodyPr wrap="square" lIns="0" tIns="0" rIns="0" bIns="0" rtlCol="0"/>
            <a:lstStyle/>
            <a:p>
              <a:endParaRPr/>
            </a:p>
          </p:txBody>
        </p:sp>
        <p:sp>
          <p:nvSpPr>
            <p:cNvPr id="5" name="object 5"/>
            <p:cNvSpPr/>
            <p:nvPr/>
          </p:nvSpPr>
          <p:spPr>
            <a:xfrm>
              <a:off x="0" y="2244851"/>
              <a:ext cx="12192000" cy="2443480"/>
            </a:xfrm>
            <a:custGeom>
              <a:avLst/>
              <a:gdLst/>
              <a:ahLst/>
              <a:cxnLst/>
              <a:rect l="l" t="t" r="r" b="b"/>
              <a:pathLst>
                <a:path w="12192000" h="2443479">
                  <a:moveTo>
                    <a:pt x="12192000" y="0"/>
                  </a:moveTo>
                  <a:lnTo>
                    <a:pt x="0" y="0"/>
                  </a:lnTo>
                  <a:lnTo>
                    <a:pt x="0" y="2442972"/>
                  </a:lnTo>
                  <a:lnTo>
                    <a:pt x="12192000" y="2442972"/>
                  </a:lnTo>
                  <a:lnTo>
                    <a:pt x="12192000" y="0"/>
                  </a:lnTo>
                  <a:close/>
                </a:path>
              </a:pathLst>
            </a:custGeom>
            <a:solidFill>
              <a:srgbClr val="4D4847"/>
            </a:solidFill>
          </p:spPr>
          <p:txBody>
            <a:bodyPr wrap="square" lIns="0" tIns="0" rIns="0" bIns="0" rtlCol="0"/>
            <a:lstStyle/>
            <a:p>
              <a:endParaRPr/>
            </a:p>
          </p:txBody>
        </p:sp>
        <p:sp>
          <p:nvSpPr>
            <p:cNvPr id="6" name="object 6"/>
            <p:cNvSpPr/>
            <p:nvPr/>
          </p:nvSpPr>
          <p:spPr>
            <a:xfrm>
              <a:off x="979932" y="1754123"/>
              <a:ext cx="2514600" cy="2687320"/>
            </a:xfrm>
            <a:custGeom>
              <a:avLst/>
              <a:gdLst/>
              <a:ahLst/>
              <a:cxnLst/>
              <a:rect l="l" t="t" r="r" b="b"/>
              <a:pathLst>
                <a:path w="2514600" h="2687320">
                  <a:moveTo>
                    <a:pt x="2514599" y="0"/>
                  </a:moveTo>
                  <a:lnTo>
                    <a:pt x="0" y="0"/>
                  </a:lnTo>
                  <a:lnTo>
                    <a:pt x="0" y="2686812"/>
                  </a:lnTo>
                  <a:lnTo>
                    <a:pt x="2514599" y="2686812"/>
                  </a:lnTo>
                  <a:lnTo>
                    <a:pt x="2514599" y="0"/>
                  </a:lnTo>
                  <a:close/>
                </a:path>
              </a:pathLst>
            </a:custGeom>
            <a:solidFill>
              <a:srgbClr val="C02F2A"/>
            </a:solidFill>
          </p:spPr>
          <p:txBody>
            <a:bodyPr wrap="square" lIns="0" tIns="0" rIns="0" bIns="0" rtlCol="0"/>
            <a:lstStyle/>
            <a:p>
              <a:endParaRPr/>
            </a:p>
          </p:txBody>
        </p:sp>
      </p:grpSp>
      <p:sp>
        <p:nvSpPr>
          <p:cNvPr id="7" name="object 7"/>
          <p:cNvSpPr txBox="1">
            <a:spLocks noGrp="1"/>
          </p:cNvSpPr>
          <p:nvPr>
            <p:ph type="title"/>
          </p:nvPr>
        </p:nvSpPr>
        <p:spPr>
          <a:xfrm>
            <a:off x="3962400" y="2818257"/>
            <a:ext cx="8077200" cy="936154"/>
          </a:xfrm>
          <a:prstGeom prst="rect">
            <a:avLst/>
          </a:prstGeom>
        </p:spPr>
        <p:txBody>
          <a:bodyPr vert="horz" wrap="square" lIns="0" tIns="12700" rIns="0" bIns="0" rtlCol="0">
            <a:spAutoFit/>
          </a:bodyPr>
          <a:lstStyle/>
          <a:p>
            <a:pPr marL="12700">
              <a:lnSpc>
                <a:spcPct val="100000"/>
              </a:lnSpc>
              <a:spcBef>
                <a:spcPts val="100"/>
              </a:spcBef>
            </a:pPr>
            <a:r>
              <a:rPr lang="en-US" sz="6000" spc="434" dirty="0">
                <a:solidFill>
                  <a:srgbClr val="F4FAF5"/>
                </a:solidFill>
              </a:rPr>
              <a:t>Battery projects</a:t>
            </a:r>
            <a:endParaRPr sz="6000" dirty="0"/>
          </a:p>
        </p:txBody>
      </p:sp>
      <p:sp>
        <p:nvSpPr>
          <p:cNvPr id="8" name="object 8"/>
          <p:cNvSpPr txBox="1"/>
          <p:nvPr/>
        </p:nvSpPr>
        <p:spPr>
          <a:xfrm>
            <a:off x="979932" y="2244851"/>
            <a:ext cx="2514600" cy="2196465"/>
          </a:xfrm>
          <a:prstGeom prst="rect">
            <a:avLst/>
          </a:prstGeom>
          <a:solidFill>
            <a:srgbClr val="C02F2A"/>
          </a:solidFill>
        </p:spPr>
        <p:txBody>
          <a:bodyPr vert="horz" wrap="square" lIns="0" tIns="0" rIns="0" bIns="0" rtlCol="0">
            <a:spAutoFit/>
          </a:bodyPr>
          <a:lstStyle/>
          <a:p>
            <a:pPr marL="309245">
              <a:lnSpc>
                <a:spcPts val="14315"/>
              </a:lnSpc>
            </a:pPr>
            <a:r>
              <a:rPr sz="12000" b="1" spc="-25" dirty="0">
                <a:solidFill>
                  <a:srgbClr val="FFFFFF"/>
                </a:solidFill>
                <a:latin typeface="Microsoft YaHei"/>
                <a:cs typeface="Microsoft YaHei"/>
              </a:rPr>
              <a:t>02</a:t>
            </a:r>
            <a:endParaRPr sz="12000">
              <a:latin typeface="Microsoft YaHei"/>
              <a:cs typeface="Microsoft YaHei"/>
            </a:endParaRPr>
          </a:p>
        </p:txBody>
      </p:sp>
      <p:pic>
        <p:nvPicPr>
          <p:cNvPr id="9" name="Graphic 8">
            <a:extLst>
              <a:ext uri="{FF2B5EF4-FFF2-40B4-BE49-F238E27FC236}">
                <a16:creationId xmlns:a16="http://schemas.microsoft.com/office/drawing/2014/main" id="{8BDCABCA-A4B7-AD30-44C0-D09C63063F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4" name="object 4"/>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graphicFrame>
        <p:nvGraphicFramePr>
          <p:cNvPr id="5" name="object 5"/>
          <p:cNvGraphicFramePr>
            <a:graphicFrameLocks noGrp="1"/>
          </p:cNvGraphicFramePr>
          <p:nvPr>
            <p:extLst>
              <p:ext uri="{D42A27DB-BD31-4B8C-83A1-F6EECF244321}">
                <p14:modId xmlns:p14="http://schemas.microsoft.com/office/powerpoint/2010/main" val="3152388356"/>
              </p:ext>
            </p:extLst>
          </p:nvPr>
        </p:nvGraphicFramePr>
        <p:xfrm>
          <a:off x="5105400" y="1676400"/>
          <a:ext cx="6934199" cy="4946124"/>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tblGrid>
              <a:tr h="433332">
                <a:tc>
                  <a:txBody>
                    <a:bodyPr/>
                    <a:lstStyle/>
                    <a:p>
                      <a:pPr marL="68580">
                        <a:lnSpc>
                          <a:spcPts val="1764"/>
                        </a:lnSpc>
                        <a:spcBef>
                          <a:spcPts val="1285"/>
                        </a:spcBef>
                      </a:pPr>
                      <a:r>
                        <a:rPr lang="en-US" sz="1600" spc="-40" dirty="0">
                          <a:latin typeface="SimSun"/>
                          <a:cs typeface="SimSun"/>
                        </a:rPr>
                        <a:t>serial number</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40" dirty="0">
                          <a:latin typeface="SimSun"/>
                          <a:cs typeface="SimSun"/>
                        </a:rPr>
                        <a:t>name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lang="en-US" sz="1600" spc="-40" dirty="0">
                          <a:latin typeface="SimSun"/>
                          <a:cs typeface="SimSun"/>
                        </a:rPr>
                        <a:t>parameter</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0"/>
                  </a:ext>
                </a:extLst>
              </a:tr>
              <a:tr h="433332">
                <a:tc>
                  <a:txBody>
                    <a:bodyPr/>
                    <a:lstStyle/>
                    <a:p>
                      <a:pPr marL="68580">
                        <a:lnSpc>
                          <a:spcPts val="1764"/>
                        </a:lnSpc>
                        <a:spcBef>
                          <a:spcPts val="1285"/>
                        </a:spcBef>
                      </a:pPr>
                      <a:r>
                        <a:rPr sz="1600" spc="-50" dirty="0">
                          <a:latin typeface="SimSun"/>
                          <a:cs typeface="SimSun"/>
                        </a:rPr>
                        <a:t>1</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Capacitor system nominal voltage (V)</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sz="1600" spc="-25" dirty="0">
                          <a:latin typeface="SimSun"/>
                          <a:cs typeface="SimSun"/>
                        </a:rPr>
                        <a:t>28</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1"/>
                  </a:ext>
                </a:extLst>
              </a:tr>
              <a:tr h="433332">
                <a:tc>
                  <a:txBody>
                    <a:bodyPr/>
                    <a:lstStyle/>
                    <a:p>
                      <a:pPr marL="68580">
                        <a:lnSpc>
                          <a:spcPts val="1764"/>
                        </a:lnSpc>
                        <a:spcBef>
                          <a:spcPts val="1285"/>
                        </a:spcBef>
                      </a:pPr>
                      <a:r>
                        <a:rPr sz="1600" spc="-50" dirty="0">
                          <a:latin typeface="SimSun"/>
                          <a:cs typeface="SimSun"/>
                        </a:rPr>
                        <a:t>2</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Nominal Capacity (Ah)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sz="1600" spc="-25" dirty="0">
                          <a:latin typeface="SimSun"/>
                          <a:cs typeface="SimSun"/>
                        </a:rPr>
                        <a:t>20</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2"/>
                  </a:ext>
                </a:extLst>
              </a:tr>
              <a:tr h="433332">
                <a:tc>
                  <a:txBody>
                    <a:bodyPr/>
                    <a:lstStyle/>
                    <a:p>
                      <a:pPr marL="68580">
                        <a:lnSpc>
                          <a:spcPts val="1764"/>
                        </a:lnSpc>
                        <a:spcBef>
                          <a:spcPts val="1285"/>
                        </a:spcBef>
                      </a:pPr>
                      <a:r>
                        <a:rPr sz="1600" spc="-50" dirty="0">
                          <a:latin typeface="SimSun"/>
                          <a:cs typeface="SimSun"/>
                        </a:rPr>
                        <a:t>3</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30" dirty="0">
                          <a:latin typeface="SimSun"/>
                          <a:cs typeface="SimSun"/>
                        </a:rPr>
                        <a:t>Total Charge (Kwh)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sz="1600" spc="-25" dirty="0">
                          <a:latin typeface="SimSun"/>
                          <a:cs typeface="SimSun"/>
                        </a:rPr>
                        <a:t>9.6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3"/>
                  </a:ext>
                </a:extLst>
              </a:tr>
              <a:tr h="433332">
                <a:tc>
                  <a:txBody>
                    <a:bodyPr/>
                    <a:lstStyle/>
                    <a:p>
                      <a:pPr marL="68580">
                        <a:lnSpc>
                          <a:spcPts val="1764"/>
                        </a:lnSpc>
                        <a:spcBef>
                          <a:spcPts val="1285"/>
                        </a:spcBef>
                      </a:pPr>
                      <a:r>
                        <a:rPr sz="1600" spc="-50" dirty="0">
                          <a:latin typeface="SimSun"/>
                          <a:cs typeface="SimSun"/>
                        </a:rPr>
                        <a:t>4</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30" dirty="0">
                          <a:latin typeface="SimSun"/>
                          <a:cs typeface="SimSun"/>
                        </a:rPr>
                        <a:t>Series-parallel mode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lang="en-US" sz="1600" dirty="0">
                          <a:latin typeface="SimSun"/>
                          <a:cs typeface="SimSun"/>
                        </a:rPr>
                        <a:t>1 and 11 strings</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4"/>
                  </a:ext>
                </a:extLst>
              </a:tr>
              <a:tr h="433332">
                <a:tc>
                  <a:txBody>
                    <a:bodyPr/>
                    <a:lstStyle/>
                    <a:p>
                      <a:pPr marL="68580">
                        <a:lnSpc>
                          <a:spcPts val="1764"/>
                        </a:lnSpc>
                        <a:spcBef>
                          <a:spcPts val="1285"/>
                        </a:spcBef>
                      </a:pPr>
                      <a:r>
                        <a:rPr sz="1600" spc="-50" dirty="0">
                          <a:latin typeface="SimSun"/>
                          <a:cs typeface="SimSun"/>
                        </a:rPr>
                        <a:t>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Maximum continuous discharge current</a:t>
                      </a:r>
                      <a:r>
                        <a:rPr sz="1600" spc="-25" dirty="0">
                          <a:latin typeface="SimSun"/>
                          <a:cs typeface="SimSun"/>
                        </a:rPr>
                        <a:t>（A）</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sz="1600" spc="-25" dirty="0">
                          <a:latin typeface="SimSun"/>
                          <a:cs typeface="SimSun"/>
                        </a:rPr>
                        <a:t>100</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5"/>
                  </a:ext>
                </a:extLst>
              </a:tr>
              <a:tr h="433332">
                <a:tc>
                  <a:txBody>
                    <a:bodyPr/>
                    <a:lstStyle/>
                    <a:p>
                      <a:pPr marL="68580">
                        <a:lnSpc>
                          <a:spcPts val="1760"/>
                        </a:lnSpc>
                        <a:spcBef>
                          <a:spcPts val="1285"/>
                        </a:spcBef>
                      </a:pPr>
                      <a:r>
                        <a:rPr sz="1600" spc="-50" dirty="0">
                          <a:latin typeface="SimSun"/>
                          <a:cs typeface="SimSun"/>
                        </a:rPr>
                        <a:t>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85"/>
                        </a:spcBef>
                      </a:pPr>
                      <a:r>
                        <a:rPr lang="en-US" sz="1600" spc="-25" dirty="0">
                          <a:latin typeface="SimSun"/>
                          <a:cs typeface="SimSun"/>
                        </a:rPr>
                        <a:t>Maximum continuous charging current</a:t>
                      </a:r>
                      <a:r>
                        <a:rPr sz="1600" spc="-25" dirty="0">
                          <a:latin typeface="SimSun"/>
                          <a:cs typeface="SimSun"/>
                        </a:rPr>
                        <a:t>（A）</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85"/>
                        </a:spcBef>
                      </a:pPr>
                      <a:r>
                        <a:rPr sz="1600" spc="-25" dirty="0">
                          <a:latin typeface="SimSun"/>
                          <a:cs typeface="SimSun"/>
                        </a:rPr>
                        <a:t>100</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6"/>
                  </a:ext>
                </a:extLst>
              </a:tr>
              <a:tr h="672697">
                <a:tc>
                  <a:txBody>
                    <a:bodyPr/>
                    <a:lstStyle/>
                    <a:p>
                      <a:pPr marL="68580">
                        <a:lnSpc>
                          <a:spcPts val="1760"/>
                        </a:lnSpc>
                        <a:spcBef>
                          <a:spcPts val="1290"/>
                        </a:spcBef>
                      </a:pPr>
                      <a:r>
                        <a:rPr sz="1600" spc="-50" dirty="0">
                          <a:latin typeface="SimSun"/>
                          <a:cs typeface="SimSun"/>
                        </a:rPr>
                        <a:t>8</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90"/>
                        </a:spcBef>
                      </a:pPr>
                      <a:r>
                        <a:rPr lang="en-US" sz="1600" spc="-25" dirty="0">
                          <a:latin typeface="SimSun"/>
                          <a:cs typeface="SimSun"/>
                        </a:rPr>
                        <a:t>Battery system size (mm) length * depth * height</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90"/>
                        </a:spcBef>
                      </a:pPr>
                      <a:r>
                        <a:rPr lang="en-US" sz="1600" spc="-10" dirty="0">
                          <a:latin typeface="SimSun"/>
                          <a:cs typeface="SimSun"/>
                        </a:rPr>
                        <a:t>240*165*131</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7"/>
                  </a:ext>
                </a:extLst>
              </a:tr>
              <a:tr h="433332">
                <a:tc>
                  <a:txBody>
                    <a:bodyPr/>
                    <a:lstStyle/>
                    <a:p>
                      <a:pPr marL="68580">
                        <a:lnSpc>
                          <a:spcPts val="1760"/>
                        </a:lnSpc>
                        <a:spcBef>
                          <a:spcPts val="1290"/>
                        </a:spcBef>
                      </a:pPr>
                      <a:r>
                        <a:rPr sz="1600" spc="-50" dirty="0">
                          <a:latin typeface="SimSun"/>
                          <a:cs typeface="SimSun"/>
                        </a:rPr>
                        <a:t>9</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90"/>
                        </a:spcBef>
                      </a:pPr>
                      <a:r>
                        <a:rPr lang="en-US" sz="1600" spc="-35" dirty="0">
                          <a:latin typeface="SimSun"/>
                          <a:cs typeface="SimSun"/>
                        </a:rPr>
                        <a:t>Degree of protection</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90"/>
                        </a:spcBef>
                      </a:pPr>
                      <a:r>
                        <a:rPr sz="1600" spc="-20" dirty="0">
                          <a:latin typeface="SimSun"/>
                          <a:cs typeface="SimSun"/>
                        </a:rPr>
                        <a:t>IP65</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8"/>
                  </a:ext>
                </a:extLst>
              </a:tr>
              <a:tr h="432645">
                <a:tc>
                  <a:txBody>
                    <a:bodyPr/>
                    <a:lstStyle/>
                    <a:p>
                      <a:pPr marL="68580">
                        <a:lnSpc>
                          <a:spcPts val="1760"/>
                        </a:lnSpc>
                        <a:spcBef>
                          <a:spcPts val="1290"/>
                        </a:spcBef>
                      </a:pPr>
                      <a:r>
                        <a:rPr sz="1600" spc="-25" dirty="0">
                          <a:latin typeface="SimSun"/>
                          <a:cs typeface="SimSun"/>
                        </a:rPr>
                        <a:t>10</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90"/>
                        </a:spcBef>
                      </a:pPr>
                      <a:r>
                        <a:rPr lang="en-US" sz="1600" spc="-25" dirty="0">
                          <a:latin typeface="SimSun"/>
                          <a:cs typeface="SimSun"/>
                        </a:rPr>
                        <a:t>Total system weight </a:t>
                      </a:r>
                      <a:r>
                        <a:rPr sz="1600" spc="-20" dirty="0">
                          <a:latin typeface="SimSun"/>
                          <a:cs typeface="SimSun"/>
                        </a:rPr>
                        <a:t>（Kg）</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90"/>
                        </a:spcBef>
                      </a:pPr>
                      <a:r>
                        <a:rPr sz="1600" spc="-20" dirty="0">
                          <a:latin typeface="SimSun"/>
                          <a:cs typeface="SimSun"/>
                        </a:rPr>
                        <a:t>≤7.2</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9"/>
                  </a:ext>
                </a:extLst>
              </a:tr>
            </a:tbl>
          </a:graphicData>
        </a:graphic>
      </p:graphicFrame>
      <p:grpSp>
        <p:nvGrpSpPr>
          <p:cNvPr id="6" name="object 6"/>
          <p:cNvGrpSpPr/>
          <p:nvPr/>
        </p:nvGrpSpPr>
        <p:grpSpPr>
          <a:xfrm>
            <a:off x="364236" y="1362455"/>
            <a:ext cx="4113529" cy="4177665"/>
            <a:chOff x="364236" y="1362455"/>
            <a:chExt cx="4113529" cy="4177665"/>
          </a:xfrm>
        </p:grpSpPr>
        <p:sp>
          <p:nvSpPr>
            <p:cNvPr id="7" name="object 7"/>
            <p:cNvSpPr/>
            <p:nvPr/>
          </p:nvSpPr>
          <p:spPr>
            <a:xfrm>
              <a:off x="618744" y="5198364"/>
              <a:ext cx="3289300" cy="335280"/>
            </a:xfrm>
            <a:custGeom>
              <a:avLst/>
              <a:gdLst/>
              <a:ahLst/>
              <a:cxnLst/>
              <a:rect l="l" t="t" r="r" b="b"/>
              <a:pathLst>
                <a:path w="3289300" h="335279">
                  <a:moveTo>
                    <a:pt x="3121152" y="0"/>
                  </a:moveTo>
                  <a:lnTo>
                    <a:pt x="3121152" y="83820"/>
                  </a:lnTo>
                  <a:lnTo>
                    <a:pt x="0" y="83820"/>
                  </a:lnTo>
                  <a:lnTo>
                    <a:pt x="0" y="251460"/>
                  </a:lnTo>
                  <a:lnTo>
                    <a:pt x="3121152" y="251460"/>
                  </a:lnTo>
                  <a:lnTo>
                    <a:pt x="3121152" y="335280"/>
                  </a:lnTo>
                  <a:lnTo>
                    <a:pt x="3288792" y="167640"/>
                  </a:lnTo>
                  <a:lnTo>
                    <a:pt x="3121152" y="0"/>
                  </a:lnTo>
                  <a:close/>
                </a:path>
              </a:pathLst>
            </a:custGeom>
            <a:solidFill>
              <a:srgbClr val="6FAC46"/>
            </a:solidFill>
          </p:spPr>
          <p:txBody>
            <a:bodyPr wrap="square" lIns="0" tIns="0" rIns="0" bIns="0" rtlCol="0"/>
            <a:lstStyle/>
            <a:p>
              <a:endParaRPr/>
            </a:p>
          </p:txBody>
        </p:sp>
        <p:sp>
          <p:nvSpPr>
            <p:cNvPr id="8" name="object 8"/>
            <p:cNvSpPr/>
            <p:nvPr/>
          </p:nvSpPr>
          <p:spPr>
            <a:xfrm>
              <a:off x="618744" y="5198364"/>
              <a:ext cx="3289300" cy="335280"/>
            </a:xfrm>
            <a:custGeom>
              <a:avLst/>
              <a:gdLst/>
              <a:ahLst/>
              <a:cxnLst/>
              <a:rect l="l" t="t" r="r" b="b"/>
              <a:pathLst>
                <a:path w="3289300" h="335279">
                  <a:moveTo>
                    <a:pt x="0" y="83820"/>
                  </a:moveTo>
                  <a:lnTo>
                    <a:pt x="3121152" y="83820"/>
                  </a:lnTo>
                  <a:lnTo>
                    <a:pt x="3121152" y="0"/>
                  </a:lnTo>
                  <a:lnTo>
                    <a:pt x="3288792" y="167640"/>
                  </a:lnTo>
                  <a:lnTo>
                    <a:pt x="3121152" y="335280"/>
                  </a:lnTo>
                  <a:lnTo>
                    <a:pt x="3121152" y="251460"/>
                  </a:lnTo>
                  <a:lnTo>
                    <a:pt x="0" y="251460"/>
                  </a:lnTo>
                  <a:lnTo>
                    <a:pt x="0" y="83820"/>
                  </a:lnTo>
                  <a:close/>
                </a:path>
              </a:pathLst>
            </a:custGeom>
            <a:ln w="12699">
              <a:solidFill>
                <a:srgbClr val="6FAC46"/>
              </a:solidFill>
            </a:ln>
          </p:spPr>
          <p:txBody>
            <a:bodyPr wrap="square" lIns="0" tIns="0" rIns="0" bIns="0" rtlCol="0"/>
            <a:lstStyle/>
            <a:p>
              <a:endParaRPr/>
            </a:p>
          </p:txBody>
        </p:sp>
        <p:pic>
          <p:nvPicPr>
            <p:cNvPr id="9" name="object 9"/>
            <p:cNvPicPr/>
            <p:nvPr/>
          </p:nvPicPr>
          <p:blipFill>
            <a:blip r:embed="rId2" cstate="print"/>
            <a:stretch>
              <a:fillRect/>
            </a:stretch>
          </p:blipFill>
          <p:spPr>
            <a:xfrm>
              <a:off x="364236" y="1362455"/>
              <a:ext cx="4113276" cy="2909316"/>
            </a:xfrm>
            <a:prstGeom prst="rect">
              <a:avLst/>
            </a:prstGeom>
          </p:spPr>
        </p:pic>
      </p:grpSp>
      <p:sp>
        <p:nvSpPr>
          <p:cNvPr id="10" name="object 10"/>
          <p:cNvSpPr txBox="1"/>
          <p:nvPr/>
        </p:nvSpPr>
        <p:spPr>
          <a:xfrm>
            <a:off x="412014" y="4468468"/>
            <a:ext cx="3931386" cy="628377"/>
          </a:xfrm>
          <a:prstGeom prst="rect">
            <a:avLst/>
          </a:prstGeom>
        </p:spPr>
        <p:txBody>
          <a:bodyPr vert="horz" wrap="square" lIns="0" tIns="12700" rIns="0" bIns="0" rtlCol="0">
            <a:spAutoFit/>
          </a:bodyPr>
          <a:lstStyle/>
          <a:p>
            <a:pPr marL="12700">
              <a:lnSpc>
                <a:spcPct val="100000"/>
              </a:lnSpc>
              <a:spcBef>
                <a:spcPts val="100"/>
              </a:spcBef>
            </a:pPr>
            <a:r>
              <a:rPr lang="en-US" sz="2000" spc="-10" dirty="0">
                <a:latin typeface="Microsoft YaHei"/>
                <a:cs typeface="Microsoft YaHei"/>
              </a:rPr>
              <a:t>The main technical parameters of the product</a:t>
            </a:r>
            <a:endParaRPr sz="2000" dirty="0">
              <a:latin typeface="Microsoft YaHei"/>
              <a:cs typeface="Microsoft YaHei"/>
            </a:endParaRPr>
          </a:p>
        </p:txBody>
      </p:sp>
      <p:sp>
        <p:nvSpPr>
          <p:cNvPr id="11" name="object 11"/>
          <p:cNvSpPr txBox="1">
            <a:spLocks noGrp="1"/>
          </p:cNvSpPr>
          <p:nvPr>
            <p:ph type="title"/>
          </p:nvPr>
        </p:nvSpPr>
        <p:spPr>
          <a:xfrm>
            <a:off x="751838" y="197604"/>
            <a:ext cx="5678169" cy="382156"/>
          </a:xfrm>
          <a:prstGeom prst="rect">
            <a:avLst/>
          </a:prstGeom>
        </p:spPr>
        <p:txBody>
          <a:bodyPr vert="horz" wrap="square" lIns="0" tIns="12700" rIns="0" bIns="0" rtlCol="0">
            <a:spAutoFit/>
          </a:bodyPr>
          <a:lstStyle/>
          <a:p>
            <a:pPr marL="12700">
              <a:lnSpc>
                <a:spcPct val="100000"/>
              </a:lnSpc>
              <a:spcBef>
                <a:spcPts val="100"/>
              </a:spcBef>
            </a:pPr>
            <a:r>
              <a:rPr lang="en-US" dirty="0"/>
              <a:t>item 1 - finalized</a:t>
            </a:r>
            <a:endParaRPr spc="-20" dirty="0"/>
          </a:p>
        </p:txBody>
      </p:sp>
      <p:pic>
        <p:nvPicPr>
          <p:cNvPr id="12" name="Graphic 11">
            <a:extLst>
              <a:ext uri="{FF2B5EF4-FFF2-40B4-BE49-F238E27FC236}">
                <a16:creationId xmlns:a16="http://schemas.microsoft.com/office/drawing/2014/main" id="{1359E7B4-AF3C-3257-4E7F-417345BC9B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128" y="0"/>
            <a:ext cx="12192000" cy="6858000"/>
            <a:chOff x="0" y="0"/>
            <a:chExt cx="12192000" cy="6858000"/>
          </a:xfrm>
        </p:grpSpPr>
        <p:sp>
          <p:nvSpPr>
            <p:cNvPr id="3" name="object 3"/>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4" name="object 4"/>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327659" y="1240536"/>
              <a:ext cx="4000500" cy="2157983"/>
            </a:xfrm>
            <a:prstGeom prst="rect">
              <a:avLst/>
            </a:prstGeom>
          </p:spPr>
        </p:pic>
      </p:grpSp>
      <p:graphicFrame>
        <p:nvGraphicFramePr>
          <p:cNvPr id="6" name="object 6"/>
          <p:cNvGraphicFramePr>
            <a:graphicFrameLocks noGrp="1"/>
          </p:cNvGraphicFramePr>
          <p:nvPr>
            <p:extLst>
              <p:ext uri="{D42A27DB-BD31-4B8C-83A1-F6EECF244321}">
                <p14:modId xmlns:p14="http://schemas.microsoft.com/office/powerpoint/2010/main" val="3938384458"/>
              </p:ext>
            </p:extLst>
          </p:nvPr>
        </p:nvGraphicFramePr>
        <p:xfrm>
          <a:off x="4547873" y="746606"/>
          <a:ext cx="7619999" cy="5984080"/>
        </p:xfrm>
        <a:graphic>
          <a:graphicData uri="http://schemas.openxmlformats.org/drawingml/2006/table">
            <a:tbl>
              <a:tblPr firstRow="1" bandRow="1">
                <a:tableStyleId>{2D5ABB26-0587-4C30-8999-92F81FD0307C}</a:tableStyleId>
              </a:tblPr>
              <a:tblGrid>
                <a:gridCol w="1447799">
                  <a:extLst>
                    <a:ext uri="{9D8B030D-6E8A-4147-A177-3AD203B41FA5}">
                      <a16:colId xmlns:a16="http://schemas.microsoft.com/office/drawing/2014/main" val="20000"/>
                    </a:ext>
                  </a:extLst>
                </a:gridCol>
                <a:gridCol w="3189487">
                  <a:extLst>
                    <a:ext uri="{9D8B030D-6E8A-4147-A177-3AD203B41FA5}">
                      <a16:colId xmlns:a16="http://schemas.microsoft.com/office/drawing/2014/main" val="20001"/>
                    </a:ext>
                  </a:extLst>
                </a:gridCol>
                <a:gridCol w="2982713">
                  <a:extLst>
                    <a:ext uri="{9D8B030D-6E8A-4147-A177-3AD203B41FA5}">
                      <a16:colId xmlns:a16="http://schemas.microsoft.com/office/drawing/2014/main" val="20002"/>
                    </a:ext>
                  </a:extLst>
                </a:gridCol>
              </a:tblGrid>
              <a:tr h="480245">
                <a:tc>
                  <a:txBody>
                    <a:bodyPr/>
                    <a:lstStyle/>
                    <a:p>
                      <a:pPr marL="68580">
                        <a:lnSpc>
                          <a:spcPts val="1764"/>
                        </a:lnSpc>
                        <a:spcBef>
                          <a:spcPts val="1280"/>
                        </a:spcBef>
                      </a:pPr>
                      <a:r>
                        <a:rPr lang="en-US" sz="1600" spc="-40" dirty="0">
                          <a:latin typeface="SimSun"/>
                          <a:cs typeface="SimSun"/>
                        </a:rPr>
                        <a:t>serial number</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0"/>
                        </a:spcBef>
                      </a:pPr>
                      <a:r>
                        <a:rPr lang="en-US" sz="1600" spc="-40" dirty="0">
                          <a:latin typeface="SimSun"/>
                          <a:cs typeface="SimSun"/>
                        </a:rPr>
                        <a:t>name</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0"/>
                        </a:spcBef>
                      </a:pPr>
                      <a:r>
                        <a:rPr lang="en-US" sz="1600" spc="-40" dirty="0">
                          <a:latin typeface="SimSun"/>
                          <a:cs typeface="SimSun"/>
                        </a:rPr>
                        <a:t>parameter</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0"/>
                  </a:ext>
                </a:extLst>
              </a:tr>
              <a:tr h="480245">
                <a:tc>
                  <a:txBody>
                    <a:bodyPr/>
                    <a:lstStyle/>
                    <a:p>
                      <a:pPr marL="68580">
                        <a:lnSpc>
                          <a:spcPts val="1764"/>
                        </a:lnSpc>
                        <a:spcBef>
                          <a:spcPts val="1285"/>
                        </a:spcBef>
                      </a:pPr>
                      <a:r>
                        <a:rPr sz="1600" spc="-50" dirty="0">
                          <a:latin typeface="SimSun"/>
                          <a:cs typeface="SimSun"/>
                        </a:rPr>
                        <a:t>1</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25" dirty="0">
                          <a:latin typeface="SimSun"/>
                          <a:cs typeface="SimSun"/>
                        </a:rPr>
                        <a:t>Capacitor system nominal voltage (V)</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sz="1600" spc="-25" dirty="0">
                          <a:latin typeface="SimSun"/>
                          <a:cs typeface="SimSun"/>
                        </a:rPr>
                        <a:t>325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1"/>
                  </a:ext>
                </a:extLst>
              </a:tr>
              <a:tr h="480245">
                <a:tc>
                  <a:txBody>
                    <a:bodyPr/>
                    <a:lstStyle/>
                    <a:p>
                      <a:pPr marL="68580">
                        <a:lnSpc>
                          <a:spcPts val="1764"/>
                        </a:lnSpc>
                        <a:spcBef>
                          <a:spcPts val="1285"/>
                        </a:spcBef>
                      </a:pPr>
                      <a:r>
                        <a:rPr sz="1600" spc="-50" dirty="0">
                          <a:latin typeface="SimSun"/>
                          <a:cs typeface="SimSun"/>
                        </a:rPr>
                        <a:t>2</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25" dirty="0">
                          <a:latin typeface="SimSun"/>
                          <a:cs typeface="SimSun"/>
                        </a:rPr>
                        <a:t>Rated Energy (Wh)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sz="1600" spc="-20" dirty="0">
                          <a:latin typeface="SimSun"/>
                          <a:cs typeface="SimSun"/>
                        </a:rPr>
                        <a:t>65.8</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2"/>
                  </a:ext>
                </a:extLst>
              </a:tr>
              <a:tr h="480245">
                <a:tc>
                  <a:txBody>
                    <a:bodyPr/>
                    <a:lstStyle/>
                    <a:p>
                      <a:pPr marL="68580">
                        <a:lnSpc>
                          <a:spcPts val="1764"/>
                        </a:lnSpc>
                        <a:spcBef>
                          <a:spcPts val="1285"/>
                        </a:spcBef>
                      </a:pPr>
                      <a:r>
                        <a:rPr sz="1600" spc="-50" dirty="0">
                          <a:latin typeface="SimSun"/>
                          <a:cs typeface="SimSun"/>
                        </a:rPr>
                        <a:t>3</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30" dirty="0">
                          <a:latin typeface="SimSun"/>
                          <a:cs typeface="SimSun"/>
                        </a:rPr>
                        <a:t>Total Charge (Kwh)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sz="1600" spc="-20" dirty="0">
                          <a:latin typeface="SimSun"/>
                          <a:cs typeface="SimSun"/>
                        </a:rPr>
                        <a:t>3.22</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3"/>
                  </a:ext>
                </a:extLst>
              </a:tr>
              <a:tr h="480245">
                <a:tc>
                  <a:txBody>
                    <a:bodyPr/>
                    <a:lstStyle/>
                    <a:p>
                      <a:pPr marL="68580">
                        <a:lnSpc>
                          <a:spcPts val="1764"/>
                        </a:lnSpc>
                        <a:spcBef>
                          <a:spcPts val="1285"/>
                        </a:spcBef>
                      </a:pPr>
                      <a:r>
                        <a:rPr sz="1600" spc="-50" dirty="0">
                          <a:latin typeface="SimSun"/>
                          <a:cs typeface="SimSun"/>
                        </a:rPr>
                        <a:t>4</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30" dirty="0">
                          <a:latin typeface="SimSun"/>
                          <a:cs typeface="SimSun"/>
                        </a:rPr>
                        <a:t>Series-parallel mode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lang="en-US" sz="1600" dirty="0">
                          <a:latin typeface="SimSun"/>
                          <a:cs typeface="SimSun"/>
                        </a:rPr>
                        <a:t>1 and 130 strings (supercapacitors)</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4"/>
                  </a:ext>
                </a:extLst>
              </a:tr>
              <a:tr h="480245">
                <a:tc>
                  <a:txBody>
                    <a:bodyPr/>
                    <a:lstStyle/>
                    <a:p>
                      <a:pPr marL="68580">
                        <a:lnSpc>
                          <a:spcPts val="1764"/>
                        </a:lnSpc>
                        <a:spcBef>
                          <a:spcPts val="1285"/>
                        </a:spcBef>
                      </a:pPr>
                      <a:r>
                        <a:rPr sz="1600" spc="-50" dirty="0">
                          <a:latin typeface="SimSun"/>
                          <a:cs typeface="SimSun"/>
                        </a:rPr>
                        <a:t>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25" dirty="0">
                          <a:latin typeface="SimSun"/>
                          <a:cs typeface="SimSun"/>
                        </a:rPr>
                        <a:t>Maximum continuous discharge power (Kw)</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4"/>
                        </a:lnSpc>
                        <a:spcBef>
                          <a:spcPts val="1285"/>
                        </a:spcBef>
                      </a:pPr>
                      <a:r>
                        <a:rPr sz="1600" spc="-25" dirty="0">
                          <a:latin typeface="SimSun"/>
                          <a:cs typeface="SimSun"/>
                        </a:rPr>
                        <a:t>25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5"/>
                  </a:ext>
                </a:extLst>
              </a:tr>
              <a:tr h="479483">
                <a:tc>
                  <a:txBody>
                    <a:bodyPr/>
                    <a:lstStyle/>
                    <a:p>
                      <a:pPr marL="68580">
                        <a:lnSpc>
                          <a:spcPts val="1760"/>
                        </a:lnSpc>
                        <a:spcBef>
                          <a:spcPts val="1285"/>
                        </a:spcBef>
                      </a:pPr>
                      <a:r>
                        <a:rPr sz="1600" spc="-50" dirty="0">
                          <a:latin typeface="SimSun"/>
                          <a:cs typeface="SimSun"/>
                        </a:rPr>
                        <a:t>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lang="en-US" sz="1600" spc="-25" dirty="0">
                          <a:latin typeface="SimSun"/>
                          <a:cs typeface="SimSun"/>
                        </a:rPr>
                        <a:t>Maximum continuous charging current (A)</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85"/>
                        </a:spcBef>
                      </a:pPr>
                      <a:r>
                        <a:rPr sz="1600" spc="-25" dirty="0">
                          <a:latin typeface="SimSun"/>
                          <a:cs typeface="SimSun"/>
                        </a:rPr>
                        <a:t>100</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6"/>
                  </a:ext>
                </a:extLst>
              </a:tr>
              <a:tr h="480245">
                <a:tc>
                  <a:txBody>
                    <a:bodyPr/>
                    <a:lstStyle/>
                    <a:p>
                      <a:pPr marL="68580">
                        <a:lnSpc>
                          <a:spcPts val="1760"/>
                        </a:lnSpc>
                        <a:spcBef>
                          <a:spcPts val="1290"/>
                        </a:spcBef>
                      </a:pPr>
                      <a:r>
                        <a:rPr sz="1600" spc="-50" dirty="0">
                          <a:latin typeface="SimSun"/>
                          <a:cs typeface="SimSun"/>
                        </a:rPr>
                        <a:t>7</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lang="en-US" sz="1600" spc="-25" dirty="0">
                          <a:latin typeface="SimSun"/>
                          <a:cs typeface="SimSun"/>
                        </a:rPr>
                        <a:t>Peak discharge power (Kw)</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90"/>
                        </a:spcBef>
                      </a:pPr>
                      <a:r>
                        <a:rPr sz="1600" spc="-25" dirty="0">
                          <a:latin typeface="SimSun"/>
                          <a:cs typeface="SimSun"/>
                        </a:rPr>
                        <a:t>40</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7"/>
                  </a:ext>
                </a:extLst>
              </a:tr>
              <a:tr h="480245">
                <a:tc>
                  <a:txBody>
                    <a:bodyPr/>
                    <a:lstStyle/>
                    <a:p>
                      <a:pPr marL="68580">
                        <a:lnSpc>
                          <a:spcPts val="1760"/>
                        </a:lnSpc>
                        <a:spcBef>
                          <a:spcPts val="1290"/>
                        </a:spcBef>
                      </a:pPr>
                      <a:r>
                        <a:rPr sz="1600" spc="-50" dirty="0">
                          <a:latin typeface="SimSun"/>
                          <a:cs typeface="SimSun"/>
                        </a:rPr>
                        <a:t>8</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lang="en-US" sz="1600" spc="-25" dirty="0">
                          <a:latin typeface="SimSun"/>
                          <a:cs typeface="SimSun"/>
                        </a:rPr>
                        <a:t>Battery system size (mm) length * depth * height</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90"/>
                        </a:spcBef>
                      </a:pPr>
                      <a:r>
                        <a:rPr sz="1600" spc="-10" dirty="0">
                          <a:latin typeface="SimSun"/>
                          <a:cs typeface="SimSun"/>
                        </a:rPr>
                        <a:t>780*210*160</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8"/>
                  </a:ext>
                </a:extLst>
              </a:tr>
              <a:tr h="480245">
                <a:tc>
                  <a:txBody>
                    <a:bodyPr/>
                    <a:lstStyle/>
                    <a:p>
                      <a:pPr marL="68580">
                        <a:lnSpc>
                          <a:spcPts val="1760"/>
                        </a:lnSpc>
                        <a:spcBef>
                          <a:spcPts val="1290"/>
                        </a:spcBef>
                      </a:pPr>
                      <a:r>
                        <a:rPr sz="1600" spc="-50" dirty="0">
                          <a:latin typeface="SimSun"/>
                          <a:cs typeface="SimSun"/>
                        </a:rPr>
                        <a:t>9</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lang="en-US" sz="1600" spc="-35" dirty="0">
                          <a:latin typeface="SimSun"/>
                          <a:cs typeface="SimSun"/>
                        </a:rPr>
                        <a:t>Degree of protection</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90"/>
                        </a:spcBef>
                      </a:pPr>
                      <a:r>
                        <a:rPr sz="1600" spc="-20" dirty="0">
                          <a:latin typeface="SimSun"/>
                          <a:cs typeface="SimSun"/>
                        </a:rPr>
                        <a:t>IP67</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9"/>
                  </a:ext>
                </a:extLst>
              </a:tr>
              <a:tr h="480245">
                <a:tc>
                  <a:txBody>
                    <a:bodyPr/>
                    <a:lstStyle/>
                    <a:p>
                      <a:pPr marL="68580">
                        <a:lnSpc>
                          <a:spcPts val="1760"/>
                        </a:lnSpc>
                        <a:spcBef>
                          <a:spcPts val="1290"/>
                        </a:spcBef>
                      </a:pPr>
                      <a:r>
                        <a:rPr sz="1600" spc="-25" dirty="0">
                          <a:latin typeface="SimSun"/>
                          <a:cs typeface="SimSun"/>
                        </a:rPr>
                        <a:t>10</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lang="en-US" sz="1600" spc="-25" dirty="0">
                          <a:latin typeface="SimSun"/>
                          <a:cs typeface="SimSun"/>
                        </a:rPr>
                        <a:t>Total System Weight (Kg)</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850">
                        <a:lnSpc>
                          <a:spcPts val="1760"/>
                        </a:lnSpc>
                        <a:spcBef>
                          <a:spcPts val="1290"/>
                        </a:spcBef>
                      </a:pPr>
                      <a:r>
                        <a:rPr sz="1600" spc="-25" dirty="0">
                          <a:latin typeface="SimSun"/>
                          <a:cs typeface="SimSun"/>
                        </a:rPr>
                        <a:t>≤22</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10"/>
                  </a:ext>
                </a:extLst>
              </a:tr>
            </a:tbl>
          </a:graphicData>
        </a:graphic>
      </p:graphicFrame>
      <p:grpSp>
        <p:nvGrpSpPr>
          <p:cNvPr id="7" name="object 7"/>
          <p:cNvGrpSpPr/>
          <p:nvPr/>
        </p:nvGrpSpPr>
        <p:grpSpPr>
          <a:xfrm>
            <a:off x="538479" y="5443474"/>
            <a:ext cx="3302000" cy="347980"/>
            <a:chOff x="612394" y="5192014"/>
            <a:chExt cx="3302000" cy="347980"/>
          </a:xfrm>
        </p:grpSpPr>
        <p:sp>
          <p:nvSpPr>
            <p:cNvPr id="8" name="object 8"/>
            <p:cNvSpPr/>
            <p:nvPr/>
          </p:nvSpPr>
          <p:spPr>
            <a:xfrm>
              <a:off x="618744" y="5198364"/>
              <a:ext cx="3289300" cy="335280"/>
            </a:xfrm>
            <a:custGeom>
              <a:avLst/>
              <a:gdLst/>
              <a:ahLst/>
              <a:cxnLst/>
              <a:rect l="l" t="t" r="r" b="b"/>
              <a:pathLst>
                <a:path w="3289300" h="335279">
                  <a:moveTo>
                    <a:pt x="3121152" y="0"/>
                  </a:moveTo>
                  <a:lnTo>
                    <a:pt x="3121152" y="83820"/>
                  </a:lnTo>
                  <a:lnTo>
                    <a:pt x="0" y="83820"/>
                  </a:lnTo>
                  <a:lnTo>
                    <a:pt x="0" y="251460"/>
                  </a:lnTo>
                  <a:lnTo>
                    <a:pt x="3121152" y="251460"/>
                  </a:lnTo>
                  <a:lnTo>
                    <a:pt x="3121152" y="335280"/>
                  </a:lnTo>
                  <a:lnTo>
                    <a:pt x="3288792" y="167640"/>
                  </a:lnTo>
                  <a:lnTo>
                    <a:pt x="3121152" y="0"/>
                  </a:lnTo>
                  <a:close/>
                </a:path>
              </a:pathLst>
            </a:custGeom>
            <a:solidFill>
              <a:srgbClr val="6FAC46"/>
            </a:solidFill>
          </p:spPr>
          <p:txBody>
            <a:bodyPr wrap="square" lIns="0" tIns="0" rIns="0" bIns="0" rtlCol="0"/>
            <a:lstStyle/>
            <a:p>
              <a:endParaRPr/>
            </a:p>
          </p:txBody>
        </p:sp>
        <p:sp>
          <p:nvSpPr>
            <p:cNvPr id="9" name="object 9"/>
            <p:cNvSpPr/>
            <p:nvPr/>
          </p:nvSpPr>
          <p:spPr>
            <a:xfrm>
              <a:off x="618744" y="5198364"/>
              <a:ext cx="3289300" cy="335280"/>
            </a:xfrm>
            <a:custGeom>
              <a:avLst/>
              <a:gdLst/>
              <a:ahLst/>
              <a:cxnLst/>
              <a:rect l="l" t="t" r="r" b="b"/>
              <a:pathLst>
                <a:path w="3289300" h="335279">
                  <a:moveTo>
                    <a:pt x="0" y="83820"/>
                  </a:moveTo>
                  <a:lnTo>
                    <a:pt x="3121152" y="83820"/>
                  </a:lnTo>
                  <a:lnTo>
                    <a:pt x="3121152" y="0"/>
                  </a:lnTo>
                  <a:lnTo>
                    <a:pt x="3288792" y="167640"/>
                  </a:lnTo>
                  <a:lnTo>
                    <a:pt x="3121152" y="335280"/>
                  </a:lnTo>
                  <a:lnTo>
                    <a:pt x="3121152" y="251460"/>
                  </a:lnTo>
                  <a:lnTo>
                    <a:pt x="0" y="251460"/>
                  </a:lnTo>
                  <a:lnTo>
                    <a:pt x="0" y="83820"/>
                  </a:lnTo>
                  <a:close/>
                </a:path>
              </a:pathLst>
            </a:custGeom>
            <a:ln w="12699">
              <a:solidFill>
                <a:srgbClr val="6FAC46"/>
              </a:solidFill>
            </a:ln>
          </p:spPr>
          <p:txBody>
            <a:bodyPr wrap="square" lIns="0" tIns="0" rIns="0" bIns="0" rtlCol="0"/>
            <a:lstStyle/>
            <a:p>
              <a:endParaRPr/>
            </a:p>
          </p:txBody>
        </p:sp>
      </p:grpSp>
      <p:sp>
        <p:nvSpPr>
          <p:cNvPr id="10" name="object 10"/>
          <p:cNvSpPr txBox="1"/>
          <p:nvPr/>
        </p:nvSpPr>
        <p:spPr>
          <a:xfrm>
            <a:off x="538479" y="4675759"/>
            <a:ext cx="3576321" cy="628377"/>
          </a:xfrm>
          <a:prstGeom prst="rect">
            <a:avLst/>
          </a:prstGeom>
        </p:spPr>
        <p:txBody>
          <a:bodyPr vert="horz" wrap="square" lIns="0" tIns="12700" rIns="0" bIns="0" rtlCol="0">
            <a:spAutoFit/>
          </a:bodyPr>
          <a:lstStyle/>
          <a:p>
            <a:pPr marL="12700">
              <a:lnSpc>
                <a:spcPct val="100000"/>
              </a:lnSpc>
              <a:spcBef>
                <a:spcPts val="100"/>
              </a:spcBef>
            </a:pPr>
            <a:r>
              <a:rPr lang="en-US" sz="2000" spc="-10" dirty="0">
                <a:latin typeface="Microsoft YaHei"/>
                <a:cs typeface="Microsoft YaHei"/>
              </a:rPr>
              <a:t>The main technical parameters of the product</a:t>
            </a:r>
            <a:endParaRPr sz="2000" dirty="0">
              <a:latin typeface="Microsoft YaHei"/>
              <a:cs typeface="Microsoft YaHei"/>
            </a:endParaRPr>
          </a:p>
        </p:txBody>
      </p:sp>
      <p:sp>
        <p:nvSpPr>
          <p:cNvPr id="11" name="object 11"/>
          <p:cNvSpPr txBox="1">
            <a:spLocks noGrp="1"/>
          </p:cNvSpPr>
          <p:nvPr>
            <p:ph type="title"/>
          </p:nvPr>
        </p:nvSpPr>
        <p:spPr>
          <a:xfrm>
            <a:off x="775966" y="180560"/>
            <a:ext cx="5672837" cy="382156"/>
          </a:xfrm>
          <a:prstGeom prst="rect">
            <a:avLst/>
          </a:prstGeom>
        </p:spPr>
        <p:txBody>
          <a:bodyPr vert="horz" wrap="square" lIns="0" tIns="12700" rIns="0" bIns="0" rtlCol="0">
            <a:spAutoFit/>
          </a:bodyPr>
          <a:lstStyle/>
          <a:p>
            <a:pPr marL="12700">
              <a:lnSpc>
                <a:spcPct val="100000"/>
              </a:lnSpc>
              <a:spcBef>
                <a:spcPts val="100"/>
              </a:spcBef>
            </a:pPr>
            <a:r>
              <a:rPr lang="en-US" dirty="0"/>
              <a:t>item 2 - finalized</a:t>
            </a:r>
            <a:endParaRPr spc="-20" dirty="0"/>
          </a:p>
        </p:txBody>
      </p:sp>
      <p:pic>
        <p:nvPicPr>
          <p:cNvPr id="12" name="Graphic 11">
            <a:extLst>
              <a:ext uri="{FF2B5EF4-FFF2-40B4-BE49-F238E27FC236}">
                <a16:creationId xmlns:a16="http://schemas.microsoft.com/office/drawing/2014/main" id="{74D0282B-A3E7-1FED-A6A1-7FAB91A169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4114800"/>
            <a:chOff x="0" y="0"/>
            <a:chExt cx="12192000" cy="4114800"/>
          </a:xfrm>
        </p:grpSpPr>
        <p:sp>
          <p:nvSpPr>
            <p:cNvPr id="3" name="object 3"/>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4" name="object 4"/>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451104" y="1219200"/>
              <a:ext cx="2901696" cy="2895600"/>
            </a:xfrm>
            <a:prstGeom prst="rect">
              <a:avLst/>
            </a:prstGeom>
          </p:spPr>
        </p:pic>
      </p:grpSp>
      <p:graphicFrame>
        <p:nvGraphicFramePr>
          <p:cNvPr id="6" name="object 6"/>
          <p:cNvGraphicFramePr>
            <a:graphicFrameLocks noGrp="1"/>
          </p:cNvGraphicFramePr>
          <p:nvPr>
            <p:extLst>
              <p:ext uri="{D42A27DB-BD31-4B8C-83A1-F6EECF244321}">
                <p14:modId xmlns:p14="http://schemas.microsoft.com/office/powerpoint/2010/main" val="1667399420"/>
              </p:ext>
            </p:extLst>
          </p:nvPr>
        </p:nvGraphicFramePr>
        <p:xfrm>
          <a:off x="3625671" y="1219200"/>
          <a:ext cx="8426831" cy="5390745"/>
        </p:xfrm>
        <a:graphic>
          <a:graphicData uri="http://schemas.openxmlformats.org/drawingml/2006/table">
            <a:tbl>
              <a:tblPr firstRow="1" bandRow="1">
                <a:tableStyleId>{2D5ABB26-0587-4C30-8999-92F81FD0307C}</a:tableStyleId>
              </a:tblPr>
              <a:tblGrid>
                <a:gridCol w="709065">
                  <a:extLst>
                    <a:ext uri="{9D8B030D-6E8A-4147-A177-3AD203B41FA5}">
                      <a16:colId xmlns:a16="http://schemas.microsoft.com/office/drawing/2014/main" val="20000"/>
                    </a:ext>
                  </a:extLst>
                </a:gridCol>
                <a:gridCol w="325333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245231">
                  <a:extLst>
                    <a:ext uri="{9D8B030D-6E8A-4147-A177-3AD203B41FA5}">
                      <a16:colId xmlns:a16="http://schemas.microsoft.com/office/drawing/2014/main" val="20003"/>
                    </a:ext>
                  </a:extLst>
                </a:gridCol>
              </a:tblGrid>
              <a:tr h="638970">
                <a:tc>
                  <a:txBody>
                    <a:bodyPr/>
                    <a:lstStyle/>
                    <a:p>
                      <a:pPr marL="68580">
                        <a:lnSpc>
                          <a:spcPts val="1770"/>
                        </a:lnSpc>
                        <a:spcBef>
                          <a:spcPts val="1280"/>
                        </a:spcBef>
                      </a:pPr>
                      <a:r>
                        <a:rPr lang="en-US" sz="1600" spc="-40" dirty="0">
                          <a:latin typeface="SimSun"/>
                          <a:cs typeface="SimSun"/>
                        </a:rPr>
                        <a:t>serial number</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70"/>
                        </a:lnSpc>
                        <a:spcBef>
                          <a:spcPts val="1280"/>
                        </a:spcBef>
                      </a:pPr>
                      <a:r>
                        <a:rPr lang="en-US" sz="1600" spc="-40" dirty="0">
                          <a:latin typeface="SimSun"/>
                          <a:cs typeface="SimSun"/>
                        </a:rPr>
                        <a:t>name</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70"/>
                        </a:lnSpc>
                        <a:spcBef>
                          <a:spcPts val="1280"/>
                        </a:spcBef>
                      </a:pPr>
                      <a:r>
                        <a:rPr lang="en-US" sz="1600" spc="-40" dirty="0">
                          <a:latin typeface="SimSun"/>
                          <a:cs typeface="SimSun"/>
                        </a:rPr>
                        <a:t>parameter</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70"/>
                        </a:lnSpc>
                        <a:spcBef>
                          <a:spcPts val="1280"/>
                        </a:spcBef>
                      </a:pPr>
                      <a:r>
                        <a:rPr lang="en-US" sz="1600" spc="-40" dirty="0">
                          <a:latin typeface="SimSun"/>
                          <a:cs typeface="SimSun"/>
                        </a:rPr>
                        <a:t>remark</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0"/>
                  </a:ext>
                </a:extLst>
              </a:tr>
              <a:tr h="412450">
                <a:tc>
                  <a:txBody>
                    <a:bodyPr/>
                    <a:lstStyle/>
                    <a:p>
                      <a:pPr marL="68580">
                        <a:lnSpc>
                          <a:spcPts val="1764"/>
                        </a:lnSpc>
                        <a:spcBef>
                          <a:spcPts val="1285"/>
                        </a:spcBef>
                      </a:pPr>
                      <a:r>
                        <a:rPr sz="1600" spc="-50" dirty="0">
                          <a:latin typeface="SimSun"/>
                          <a:cs typeface="SimSun"/>
                        </a:rPr>
                        <a:t>1</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Battery system nominal voltage (V)</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25" dirty="0">
                          <a:latin typeface="SimSun"/>
                          <a:cs typeface="SimSun"/>
                        </a:rPr>
                        <a:t>576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a:lnSpc>
                          <a:spcPct val="100000"/>
                        </a:lnSpc>
                      </a:pPr>
                      <a:endParaRPr sz="1600">
                        <a:latin typeface="Times New Roman"/>
                        <a:cs typeface="Times New Roman"/>
                      </a:endParaRPr>
                    </a:p>
                  </a:txBody>
                  <a:tcPr marL="0" marR="0" marT="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1"/>
                  </a:ext>
                </a:extLst>
              </a:tr>
              <a:tr h="412450">
                <a:tc>
                  <a:txBody>
                    <a:bodyPr/>
                    <a:lstStyle/>
                    <a:p>
                      <a:pPr marL="68580">
                        <a:lnSpc>
                          <a:spcPts val="1764"/>
                        </a:lnSpc>
                        <a:spcBef>
                          <a:spcPts val="1285"/>
                        </a:spcBef>
                      </a:pPr>
                      <a:r>
                        <a:rPr sz="1600" spc="-50" dirty="0">
                          <a:latin typeface="SimSun"/>
                          <a:cs typeface="SimSun"/>
                        </a:rPr>
                        <a:t>2</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Nominal Capacity (Ah)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50" dirty="0">
                          <a:latin typeface="SimSun"/>
                          <a:cs typeface="SimSun"/>
                        </a:rPr>
                        <a:t>3</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a:lnSpc>
                          <a:spcPct val="100000"/>
                        </a:lnSpc>
                      </a:pPr>
                      <a:endParaRPr sz="1600">
                        <a:latin typeface="Times New Roman"/>
                        <a:cs typeface="Times New Roman"/>
                      </a:endParaRPr>
                    </a:p>
                  </a:txBody>
                  <a:tcPr marL="0" marR="0" marT="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2"/>
                  </a:ext>
                </a:extLst>
              </a:tr>
              <a:tr h="412450">
                <a:tc>
                  <a:txBody>
                    <a:bodyPr/>
                    <a:lstStyle/>
                    <a:p>
                      <a:pPr marL="68580">
                        <a:lnSpc>
                          <a:spcPts val="1764"/>
                        </a:lnSpc>
                        <a:spcBef>
                          <a:spcPts val="1285"/>
                        </a:spcBef>
                      </a:pPr>
                      <a:r>
                        <a:rPr sz="1600" spc="-50" dirty="0">
                          <a:latin typeface="SimSun"/>
                          <a:cs typeface="SimSun"/>
                        </a:rPr>
                        <a:t>3</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Total Charge (Kwh)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10" dirty="0">
                          <a:latin typeface="SimSun"/>
                          <a:cs typeface="SimSun"/>
                        </a:rPr>
                        <a:t>1.728</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a:lnSpc>
                          <a:spcPct val="100000"/>
                        </a:lnSpc>
                      </a:pPr>
                      <a:endParaRPr sz="1600">
                        <a:latin typeface="Times New Roman"/>
                        <a:cs typeface="Times New Roman"/>
                      </a:endParaRPr>
                    </a:p>
                  </a:txBody>
                  <a:tcPr marL="0" marR="0" marT="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3"/>
                  </a:ext>
                </a:extLst>
              </a:tr>
              <a:tr h="412450">
                <a:tc>
                  <a:txBody>
                    <a:bodyPr/>
                    <a:lstStyle/>
                    <a:p>
                      <a:pPr marL="68580">
                        <a:lnSpc>
                          <a:spcPts val="1764"/>
                        </a:lnSpc>
                        <a:spcBef>
                          <a:spcPts val="1285"/>
                        </a:spcBef>
                      </a:pPr>
                      <a:r>
                        <a:rPr sz="1600" spc="-50" dirty="0">
                          <a:latin typeface="SimSun"/>
                          <a:cs typeface="SimSun"/>
                        </a:rPr>
                        <a:t>4</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30" dirty="0">
                          <a:latin typeface="SimSun"/>
                          <a:cs typeface="SimSun"/>
                        </a:rPr>
                        <a:t>Series-parallel mode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10" dirty="0">
                          <a:latin typeface="SimSun"/>
                          <a:cs typeface="SimSun"/>
                        </a:rPr>
                        <a:t>1 and 240 strings</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a:lnSpc>
                          <a:spcPct val="100000"/>
                        </a:lnSpc>
                      </a:pPr>
                      <a:endParaRPr sz="1600">
                        <a:latin typeface="Times New Roman"/>
                        <a:cs typeface="Times New Roman"/>
                      </a:endParaRPr>
                    </a:p>
                  </a:txBody>
                  <a:tcPr marL="0" marR="0" marT="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4"/>
                  </a:ext>
                </a:extLst>
              </a:tr>
              <a:tr h="412450">
                <a:tc>
                  <a:txBody>
                    <a:bodyPr/>
                    <a:lstStyle/>
                    <a:p>
                      <a:pPr marL="68580">
                        <a:lnSpc>
                          <a:spcPts val="1764"/>
                        </a:lnSpc>
                        <a:spcBef>
                          <a:spcPts val="1285"/>
                        </a:spcBef>
                      </a:pPr>
                      <a:r>
                        <a:rPr sz="1600" spc="-50" dirty="0">
                          <a:latin typeface="SimSun"/>
                          <a:cs typeface="SimSun"/>
                        </a:rPr>
                        <a:t>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30" dirty="0">
                          <a:latin typeface="SimSun"/>
                          <a:cs typeface="SimSun"/>
                        </a:rPr>
                        <a:t>Maximum continuous discharge current (A)</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25" dirty="0">
                          <a:latin typeface="SimSun"/>
                          <a:cs typeface="SimSun"/>
                        </a:rPr>
                        <a:t>60A</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10" dirty="0">
                          <a:latin typeface="SimSun"/>
                          <a:cs typeface="SimSun"/>
                        </a:rPr>
                        <a:t>20C continuous charge/discharge rate (room temperature)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5"/>
                  </a:ext>
                </a:extLst>
              </a:tr>
              <a:tr h="412450">
                <a:tc>
                  <a:txBody>
                    <a:bodyPr/>
                    <a:lstStyle/>
                    <a:p>
                      <a:pPr marL="68580">
                        <a:lnSpc>
                          <a:spcPts val="1764"/>
                        </a:lnSpc>
                        <a:spcBef>
                          <a:spcPts val="1285"/>
                        </a:spcBef>
                      </a:pPr>
                      <a:r>
                        <a:rPr sz="1600" spc="-50" dirty="0">
                          <a:latin typeface="SimSun"/>
                          <a:cs typeface="SimSun"/>
                        </a:rPr>
                        <a:t>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Maximum continuous charging current (A)</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25" dirty="0">
                          <a:latin typeface="SimSun"/>
                          <a:cs typeface="SimSun"/>
                        </a:rPr>
                        <a:t>60A</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10" dirty="0">
                          <a:latin typeface="SimSun"/>
                          <a:cs typeface="SimSun"/>
                        </a:rPr>
                        <a:t>20C continuous charge/discharge rate (room temperature)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6"/>
                  </a:ext>
                </a:extLst>
              </a:tr>
              <a:tr h="412450">
                <a:tc>
                  <a:txBody>
                    <a:bodyPr/>
                    <a:lstStyle/>
                    <a:p>
                      <a:pPr marL="68580">
                        <a:lnSpc>
                          <a:spcPts val="1760"/>
                        </a:lnSpc>
                        <a:spcBef>
                          <a:spcPts val="1285"/>
                        </a:spcBef>
                      </a:pPr>
                      <a:r>
                        <a:rPr sz="1600" spc="-50" dirty="0">
                          <a:latin typeface="SimSun"/>
                          <a:cs typeface="SimSun"/>
                        </a:rPr>
                        <a:t>7</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85"/>
                        </a:spcBef>
                      </a:pPr>
                      <a:r>
                        <a:rPr lang="en-US" sz="1600" spc="-25" dirty="0">
                          <a:latin typeface="SimSun"/>
                          <a:cs typeface="SimSun"/>
                        </a:rPr>
                        <a:t>Battery system size (mm) length * depth * height</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sz="1600" spc="-10" dirty="0">
                          <a:latin typeface="SimSun"/>
                          <a:cs typeface="SimSun"/>
                        </a:rPr>
                        <a:t>891*420*135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a:lnSpc>
                          <a:spcPct val="100000"/>
                        </a:lnSpc>
                      </a:pPr>
                      <a:endParaRPr sz="1600">
                        <a:latin typeface="Times New Roman"/>
                        <a:cs typeface="Times New Roman"/>
                      </a:endParaRPr>
                    </a:p>
                  </a:txBody>
                  <a:tcPr marL="0" marR="0" marT="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7"/>
                  </a:ext>
                </a:extLst>
              </a:tr>
              <a:tr h="412450">
                <a:tc>
                  <a:txBody>
                    <a:bodyPr/>
                    <a:lstStyle/>
                    <a:p>
                      <a:pPr marL="68580">
                        <a:lnSpc>
                          <a:spcPts val="1760"/>
                        </a:lnSpc>
                        <a:spcBef>
                          <a:spcPts val="1290"/>
                        </a:spcBef>
                      </a:pPr>
                      <a:r>
                        <a:rPr sz="1600" spc="-50" dirty="0">
                          <a:latin typeface="SimSun"/>
                          <a:cs typeface="SimSun"/>
                        </a:rPr>
                        <a:t>8</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90"/>
                        </a:spcBef>
                      </a:pPr>
                      <a:r>
                        <a:rPr lang="en-US" sz="1600" spc="-35" dirty="0">
                          <a:latin typeface="SimSun"/>
                          <a:cs typeface="SimSun"/>
                        </a:rPr>
                        <a:t>Degree of protection</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sz="1600" spc="-10" dirty="0">
                          <a:latin typeface="SimSun"/>
                          <a:cs typeface="SimSun"/>
                        </a:rPr>
                        <a:t>≥IP67</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a:lnSpc>
                          <a:spcPct val="100000"/>
                        </a:lnSpc>
                      </a:pPr>
                      <a:endParaRPr sz="1600">
                        <a:latin typeface="Times New Roman"/>
                        <a:cs typeface="Times New Roman"/>
                      </a:endParaRPr>
                    </a:p>
                  </a:txBody>
                  <a:tcPr marL="0" marR="0" marT="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8"/>
                  </a:ext>
                </a:extLst>
              </a:tr>
              <a:tr h="412450">
                <a:tc>
                  <a:txBody>
                    <a:bodyPr/>
                    <a:lstStyle/>
                    <a:p>
                      <a:pPr marL="68580">
                        <a:lnSpc>
                          <a:spcPts val="1760"/>
                        </a:lnSpc>
                        <a:spcBef>
                          <a:spcPts val="1290"/>
                        </a:spcBef>
                      </a:pPr>
                      <a:r>
                        <a:rPr sz="1600" spc="-50" dirty="0">
                          <a:latin typeface="SimSun"/>
                          <a:cs typeface="SimSun"/>
                        </a:rPr>
                        <a:t>9</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90"/>
                        </a:spcBef>
                      </a:pPr>
                      <a:r>
                        <a:rPr lang="en-US" sz="1600" spc="-25" dirty="0">
                          <a:latin typeface="SimSun"/>
                          <a:cs typeface="SimSun"/>
                        </a:rPr>
                        <a:t>Total System Weight (Kg)</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sz="1600" spc="-25" dirty="0">
                          <a:latin typeface="SimSun"/>
                          <a:cs typeface="SimSun"/>
                        </a:rPr>
                        <a:t>≤65</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0" algn="l" rtl="0">
                        <a:lnSpc>
                          <a:spcPct val="100000"/>
                        </a:lnSpc>
                      </a:pPr>
                      <a:endParaRPr sz="1600" dirty="0">
                        <a:latin typeface="Times New Roman"/>
                        <a:cs typeface="Times New Roman"/>
                      </a:endParaRPr>
                    </a:p>
                  </a:txBody>
                  <a:tcPr marL="0" marR="0" marT="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9"/>
                  </a:ext>
                </a:extLst>
              </a:tr>
            </a:tbl>
          </a:graphicData>
        </a:graphic>
      </p:graphicFrame>
      <p:grpSp>
        <p:nvGrpSpPr>
          <p:cNvPr id="7" name="object 7"/>
          <p:cNvGrpSpPr/>
          <p:nvPr/>
        </p:nvGrpSpPr>
        <p:grpSpPr>
          <a:xfrm>
            <a:off x="213359" y="5266757"/>
            <a:ext cx="3302000" cy="347980"/>
            <a:chOff x="612394" y="5192014"/>
            <a:chExt cx="3302000" cy="347980"/>
          </a:xfrm>
        </p:grpSpPr>
        <p:sp>
          <p:nvSpPr>
            <p:cNvPr id="8" name="object 8"/>
            <p:cNvSpPr/>
            <p:nvPr/>
          </p:nvSpPr>
          <p:spPr>
            <a:xfrm>
              <a:off x="618744" y="5198364"/>
              <a:ext cx="3289300" cy="335280"/>
            </a:xfrm>
            <a:custGeom>
              <a:avLst/>
              <a:gdLst/>
              <a:ahLst/>
              <a:cxnLst/>
              <a:rect l="l" t="t" r="r" b="b"/>
              <a:pathLst>
                <a:path w="3289300" h="335279">
                  <a:moveTo>
                    <a:pt x="3121152" y="0"/>
                  </a:moveTo>
                  <a:lnTo>
                    <a:pt x="3121152" y="83820"/>
                  </a:lnTo>
                  <a:lnTo>
                    <a:pt x="0" y="83820"/>
                  </a:lnTo>
                  <a:lnTo>
                    <a:pt x="0" y="251460"/>
                  </a:lnTo>
                  <a:lnTo>
                    <a:pt x="3121152" y="251460"/>
                  </a:lnTo>
                  <a:lnTo>
                    <a:pt x="3121152" y="335280"/>
                  </a:lnTo>
                  <a:lnTo>
                    <a:pt x="3288792" y="167640"/>
                  </a:lnTo>
                  <a:lnTo>
                    <a:pt x="3121152" y="0"/>
                  </a:lnTo>
                  <a:close/>
                </a:path>
              </a:pathLst>
            </a:custGeom>
            <a:solidFill>
              <a:srgbClr val="6FAC46"/>
            </a:solidFill>
          </p:spPr>
          <p:txBody>
            <a:bodyPr wrap="square" lIns="0" tIns="0" rIns="0" bIns="0" rtlCol="0"/>
            <a:lstStyle/>
            <a:p>
              <a:endParaRPr/>
            </a:p>
          </p:txBody>
        </p:sp>
        <p:sp>
          <p:nvSpPr>
            <p:cNvPr id="9" name="object 9"/>
            <p:cNvSpPr/>
            <p:nvPr/>
          </p:nvSpPr>
          <p:spPr>
            <a:xfrm>
              <a:off x="618744" y="5198364"/>
              <a:ext cx="3289300" cy="335280"/>
            </a:xfrm>
            <a:custGeom>
              <a:avLst/>
              <a:gdLst/>
              <a:ahLst/>
              <a:cxnLst/>
              <a:rect l="l" t="t" r="r" b="b"/>
              <a:pathLst>
                <a:path w="3289300" h="335279">
                  <a:moveTo>
                    <a:pt x="0" y="83820"/>
                  </a:moveTo>
                  <a:lnTo>
                    <a:pt x="3121152" y="83820"/>
                  </a:lnTo>
                  <a:lnTo>
                    <a:pt x="3121152" y="0"/>
                  </a:lnTo>
                  <a:lnTo>
                    <a:pt x="3288792" y="167640"/>
                  </a:lnTo>
                  <a:lnTo>
                    <a:pt x="3121152" y="335280"/>
                  </a:lnTo>
                  <a:lnTo>
                    <a:pt x="3121152" y="251460"/>
                  </a:lnTo>
                  <a:lnTo>
                    <a:pt x="0" y="251460"/>
                  </a:lnTo>
                  <a:lnTo>
                    <a:pt x="0" y="83820"/>
                  </a:lnTo>
                  <a:close/>
                </a:path>
              </a:pathLst>
            </a:custGeom>
            <a:ln w="12699">
              <a:solidFill>
                <a:srgbClr val="6FAC46"/>
              </a:solidFill>
            </a:ln>
          </p:spPr>
          <p:txBody>
            <a:bodyPr wrap="square" lIns="0" tIns="0" rIns="0" bIns="0" rtlCol="0"/>
            <a:lstStyle/>
            <a:p>
              <a:endParaRPr/>
            </a:p>
          </p:txBody>
        </p:sp>
      </p:grpSp>
      <p:sp>
        <p:nvSpPr>
          <p:cNvPr id="10" name="object 10"/>
          <p:cNvSpPr txBox="1"/>
          <p:nvPr/>
        </p:nvSpPr>
        <p:spPr>
          <a:xfrm>
            <a:off x="103047" y="4675759"/>
            <a:ext cx="3522624" cy="628377"/>
          </a:xfrm>
          <a:prstGeom prst="rect">
            <a:avLst/>
          </a:prstGeom>
        </p:spPr>
        <p:txBody>
          <a:bodyPr vert="horz" wrap="square" lIns="0" tIns="12700" rIns="0" bIns="0" rtlCol="0">
            <a:spAutoFit/>
          </a:bodyPr>
          <a:lstStyle/>
          <a:p>
            <a:pPr marL="12700">
              <a:lnSpc>
                <a:spcPct val="100000"/>
              </a:lnSpc>
              <a:spcBef>
                <a:spcPts val="100"/>
              </a:spcBef>
            </a:pPr>
            <a:r>
              <a:rPr lang="en-US" sz="2000" spc="-10" dirty="0">
                <a:latin typeface="Microsoft YaHei"/>
                <a:cs typeface="Microsoft YaHei"/>
              </a:rPr>
              <a:t>The main technical parameters of the product</a:t>
            </a:r>
            <a:endParaRPr sz="2000" dirty="0">
              <a:latin typeface="Microsoft YaHei"/>
              <a:cs typeface="Microsoft YaHei"/>
            </a:endParaRPr>
          </a:p>
        </p:txBody>
      </p:sp>
      <p:sp>
        <p:nvSpPr>
          <p:cNvPr id="11" name="object 11"/>
          <p:cNvSpPr txBox="1">
            <a:spLocks noGrp="1"/>
          </p:cNvSpPr>
          <p:nvPr>
            <p:ph type="title"/>
          </p:nvPr>
        </p:nvSpPr>
        <p:spPr>
          <a:xfrm>
            <a:off x="609600" y="168134"/>
            <a:ext cx="8797037" cy="382156"/>
          </a:xfrm>
          <a:prstGeom prst="rect">
            <a:avLst/>
          </a:prstGeom>
        </p:spPr>
        <p:txBody>
          <a:bodyPr vert="horz" wrap="square" lIns="0" tIns="12700" rIns="0" bIns="0" rtlCol="0">
            <a:spAutoFit/>
          </a:bodyPr>
          <a:lstStyle/>
          <a:p>
            <a:pPr marL="12700">
              <a:lnSpc>
                <a:spcPct val="100000"/>
              </a:lnSpc>
              <a:spcBef>
                <a:spcPts val="100"/>
              </a:spcBef>
            </a:pPr>
            <a:r>
              <a:rPr lang="en-US" spc="-10" dirty="0"/>
              <a:t>product item 3 - sample testing</a:t>
            </a:r>
            <a:endParaRPr spc="-25" dirty="0"/>
          </a:p>
        </p:txBody>
      </p:sp>
      <p:pic>
        <p:nvPicPr>
          <p:cNvPr id="12" name="Graphic 11">
            <a:extLst>
              <a:ext uri="{FF2B5EF4-FFF2-40B4-BE49-F238E27FC236}">
                <a16:creationId xmlns:a16="http://schemas.microsoft.com/office/drawing/2014/main" id="{17FBBF51-B6E9-3473-9CA9-723B39496A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4" name="object 4"/>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537972" y="1234439"/>
              <a:ext cx="3579876" cy="2595372"/>
            </a:xfrm>
            <a:prstGeom prst="rect">
              <a:avLst/>
            </a:prstGeom>
          </p:spPr>
        </p:pic>
      </p:grpSp>
      <p:graphicFrame>
        <p:nvGraphicFramePr>
          <p:cNvPr id="6" name="object 6"/>
          <p:cNvGraphicFramePr>
            <a:graphicFrameLocks noGrp="1"/>
          </p:cNvGraphicFramePr>
          <p:nvPr>
            <p:extLst>
              <p:ext uri="{D42A27DB-BD31-4B8C-83A1-F6EECF244321}">
                <p14:modId xmlns:p14="http://schemas.microsoft.com/office/powerpoint/2010/main" val="2973298062"/>
              </p:ext>
            </p:extLst>
          </p:nvPr>
        </p:nvGraphicFramePr>
        <p:xfrm>
          <a:off x="4495800" y="1214118"/>
          <a:ext cx="7391399" cy="4881884"/>
        </p:xfrm>
        <a:graphic>
          <a:graphicData uri="http://schemas.openxmlformats.org/drawingml/2006/table">
            <a:tbl>
              <a:tblPr firstRow="1" bandRow="1">
                <a:tableStyleId>{2D5ABB26-0587-4C30-8999-92F81FD0307C}</a:tableStyleId>
              </a:tblPr>
              <a:tblGrid>
                <a:gridCol w="1088879">
                  <a:extLst>
                    <a:ext uri="{9D8B030D-6E8A-4147-A177-3AD203B41FA5}">
                      <a16:colId xmlns:a16="http://schemas.microsoft.com/office/drawing/2014/main" val="20000"/>
                    </a:ext>
                  </a:extLst>
                </a:gridCol>
                <a:gridCol w="4245121">
                  <a:extLst>
                    <a:ext uri="{9D8B030D-6E8A-4147-A177-3AD203B41FA5}">
                      <a16:colId xmlns:a16="http://schemas.microsoft.com/office/drawing/2014/main" val="20001"/>
                    </a:ext>
                  </a:extLst>
                </a:gridCol>
                <a:gridCol w="2057399">
                  <a:extLst>
                    <a:ext uri="{9D8B030D-6E8A-4147-A177-3AD203B41FA5}">
                      <a16:colId xmlns:a16="http://schemas.microsoft.com/office/drawing/2014/main" val="20002"/>
                    </a:ext>
                  </a:extLst>
                </a:gridCol>
              </a:tblGrid>
              <a:tr h="748934">
                <a:tc>
                  <a:txBody>
                    <a:bodyPr/>
                    <a:lstStyle/>
                    <a:p>
                      <a:pPr marL="68580">
                        <a:lnSpc>
                          <a:spcPts val="1770"/>
                        </a:lnSpc>
                        <a:spcBef>
                          <a:spcPts val="1280"/>
                        </a:spcBef>
                      </a:pPr>
                      <a:r>
                        <a:rPr lang="en-US" sz="1600" spc="-40" dirty="0">
                          <a:latin typeface="SimSun"/>
                          <a:cs typeface="SimSun"/>
                        </a:rPr>
                        <a:t>serial number</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70"/>
                        </a:lnSpc>
                        <a:spcBef>
                          <a:spcPts val="1280"/>
                        </a:spcBef>
                      </a:pPr>
                      <a:r>
                        <a:rPr lang="en-US" sz="1600" spc="-40" dirty="0">
                          <a:latin typeface="SimSun"/>
                          <a:cs typeface="SimSun"/>
                        </a:rPr>
                        <a:t>name</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70"/>
                        </a:lnSpc>
                        <a:spcBef>
                          <a:spcPts val="1280"/>
                        </a:spcBef>
                      </a:pPr>
                      <a:r>
                        <a:rPr lang="en-US" sz="1600" spc="-40" dirty="0">
                          <a:latin typeface="SimSun"/>
                          <a:cs typeface="SimSun"/>
                        </a:rPr>
                        <a:t>parameter</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0"/>
                  </a:ext>
                </a:extLst>
              </a:tr>
              <a:tr h="483431">
                <a:tc>
                  <a:txBody>
                    <a:bodyPr/>
                    <a:lstStyle/>
                    <a:p>
                      <a:pPr marL="68580">
                        <a:lnSpc>
                          <a:spcPts val="1764"/>
                        </a:lnSpc>
                        <a:spcBef>
                          <a:spcPts val="1280"/>
                        </a:spcBef>
                      </a:pPr>
                      <a:r>
                        <a:rPr sz="1600" spc="-50" dirty="0">
                          <a:latin typeface="SimSun"/>
                          <a:cs typeface="SimSun"/>
                        </a:rPr>
                        <a:t>1</a:t>
                      </a:r>
                      <a:endParaRPr sz="160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0"/>
                        </a:spcBef>
                      </a:pPr>
                      <a:r>
                        <a:rPr lang="en-US" sz="1600" spc="-25" dirty="0">
                          <a:latin typeface="SimSun"/>
                          <a:cs typeface="SimSun"/>
                        </a:rPr>
                        <a:t>Battery system nominal voltage (V)</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0"/>
                        </a:spcBef>
                      </a:pPr>
                      <a:r>
                        <a:rPr sz="1600" spc="-20" dirty="0">
                          <a:latin typeface="SimSun"/>
                          <a:cs typeface="SimSun"/>
                        </a:rPr>
                        <a:t>29.6</a:t>
                      </a:r>
                      <a:endParaRPr sz="160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1"/>
                  </a:ext>
                </a:extLst>
              </a:tr>
              <a:tr h="483431">
                <a:tc>
                  <a:txBody>
                    <a:bodyPr/>
                    <a:lstStyle/>
                    <a:p>
                      <a:pPr marL="68580">
                        <a:lnSpc>
                          <a:spcPts val="1764"/>
                        </a:lnSpc>
                        <a:spcBef>
                          <a:spcPts val="1285"/>
                        </a:spcBef>
                      </a:pPr>
                      <a:r>
                        <a:rPr sz="1600" spc="-50" dirty="0">
                          <a:latin typeface="SimSun"/>
                          <a:cs typeface="SimSun"/>
                        </a:rPr>
                        <a:t>2</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25" dirty="0">
                          <a:latin typeface="SimSun"/>
                          <a:cs typeface="SimSun"/>
                        </a:rPr>
                        <a:t>Nominal Capacity (Ah)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25" dirty="0">
                          <a:latin typeface="SimSun"/>
                          <a:cs typeface="SimSun"/>
                        </a:rPr>
                        <a:t>27</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2"/>
                  </a:ext>
                </a:extLst>
              </a:tr>
              <a:tr h="483431">
                <a:tc>
                  <a:txBody>
                    <a:bodyPr/>
                    <a:lstStyle/>
                    <a:p>
                      <a:pPr marL="68580">
                        <a:lnSpc>
                          <a:spcPts val="1764"/>
                        </a:lnSpc>
                        <a:spcBef>
                          <a:spcPts val="1285"/>
                        </a:spcBef>
                      </a:pPr>
                      <a:r>
                        <a:rPr sz="1600" spc="-50" dirty="0">
                          <a:latin typeface="SimSun"/>
                          <a:cs typeface="SimSun"/>
                        </a:rPr>
                        <a:t>3</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25" dirty="0">
                          <a:latin typeface="SimSun"/>
                          <a:cs typeface="SimSun"/>
                        </a:rPr>
                        <a:t>Total Charge (Kwh)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25" dirty="0">
                          <a:latin typeface="SimSun"/>
                          <a:cs typeface="SimSun"/>
                        </a:rPr>
                        <a:t>0.8</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3"/>
                  </a:ext>
                </a:extLst>
              </a:tr>
              <a:tr h="483431">
                <a:tc>
                  <a:txBody>
                    <a:bodyPr/>
                    <a:lstStyle/>
                    <a:p>
                      <a:pPr marL="68580">
                        <a:lnSpc>
                          <a:spcPts val="1764"/>
                        </a:lnSpc>
                        <a:spcBef>
                          <a:spcPts val="1285"/>
                        </a:spcBef>
                      </a:pPr>
                      <a:r>
                        <a:rPr sz="1600" spc="-50" dirty="0">
                          <a:latin typeface="SimSun"/>
                          <a:cs typeface="SimSun"/>
                        </a:rPr>
                        <a:t>4</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30" dirty="0">
                          <a:latin typeface="SimSun"/>
                          <a:cs typeface="SimSun"/>
                        </a:rPr>
                        <a:t>Series-parallel mode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10" dirty="0">
                          <a:latin typeface="SimSun"/>
                          <a:cs typeface="SimSun"/>
                        </a:rPr>
                        <a:t>9 and 8 strings</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4"/>
                  </a:ext>
                </a:extLst>
              </a:tr>
              <a:tr h="482663">
                <a:tc>
                  <a:txBody>
                    <a:bodyPr/>
                    <a:lstStyle/>
                    <a:p>
                      <a:pPr marL="68580">
                        <a:lnSpc>
                          <a:spcPts val="1760"/>
                        </a:lnSpc>
                        <a:spcBef>
                          <a:spcPts val="1285"/>
                        </a:spcBef>
                      </a:pPr>
                      <a:r>
                        <a:rPr sz="1600" spc="-50" dirty="0">
                          <a:latin typeface="SimSun"/>
                          <a:cs typeface="SimSun"/>
                        </a:rPr>
                        <a:t>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lang="en-US" sz="1600" spc="-25" dirty="0">
                          <a:latin typeface="SimSun"/>
                          <a:cs typeface="SimSun"/>
                        </a:rPr>
                        <a:t>Rated output power(W)</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sz="1600" spc="-25" dirty="0">
                          <a:latin typeface="SimSun"/>
                          <a:cs typeface="SimSun"/>
                        </a:rPr>
                        <a:t>350</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5"/>
                  </a:ext>
                </a:extLst>
              </a:tr>
              <a:tr h="749701">
                <a:tc>
                  <a:txBody>
                    <a:bodyPr/>
                    <a:lstStyle/>
                    <a:p>
                      <a:pPr marL="68580">
                        <a:lnSpc>
                          <a:spcPts val="1764"/>
                        </a:lnSpc>
                        <a:spcBef>
                          <a:spcPts val="1285"/>
                        </a:spcBef>
                      </a:pPr>
                      <a:r>
                        <a:rPr sz="1600" spc="-50" dirty="0">
                          <a:latin typeface="SimSun"/>
                          <a:cs typeface="SimSun"/>
                        </a:rPr>
                        <a:t>7</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30" dirty="0">
                          <a:latin typeface="SimSun"/>
                          <a:cs typeface="SimSun"/>
                        </a:rPr>
                        <a:t>Battery system size (mm) length * depth * height</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10" dirty="0">
                          <a:latin typeface="SimSun"/>
                          <a:cs typeface="SimSun"/>
                        </a:rPr>
                        <a:t>190*200*90</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6"/>
                  </a:ext>
                </a:extLst>
              </a:tr>
              <a:tr h="483431">
                <a:tc>
                  <a:txBody>
                    <a:bodyPr/>
                    <a:lstStyle/>
                    <a:p>
                      <a:pPr marL="68580">
                        <a:lnSpc>
                          <a:spcPts val="1760"/>
                        </a:lnSpc>
                        <a:spcBef>
                          <a:spcPts val="1285"/>
                        </a:spcBef>
                      </a:pPr>
                      <a:r>
                        <a:rPr sz="1600" spc="-50" dirty="0">
                          <a:latin typeface="SimSun"/>
                          <a:cs typeface="SimSun"/>
                        </a:rPr>
                        <a:t>8</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lang="en-US" sz="1600" spc="-35" dirty="0">
                          <a:latin typeface="SimSun"/>
                          <a:cs typeface="SimSun"/>
                        </a:rPr>
                        <a:t>Degree of protection</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sz="1600" spc="-10" dirty="0">
                          <a:latin typeface="SimSun"/>
                          <a:cs typeface="SimSun"/>
                        </a:rPr>
                        <a:t>≥IP54</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7"/>
                  </a:ext>
                </a:extLst>
              </a:tr>
              <a:tr h="483431">
                <a:tc>
                  <a:txBody>
                    <a:bodyPr/>
                    <a:lstStyle/>
                    <a:p>
                      <a:pPr marL="68580">
                        <a:lnSpc>
                          <a:spcPts val="1760"/>
                        </a:lnSpc>
                        <a:spcBef>
                          <a:spcPts val="1290"/>
                        </a:spcBef>
                      </a:pPr>
                      <a:r>
                        <a:rPr sz="1600" spc="-50" dirty="0">
                          <a:latin typeface="SimSun"/>
                          <a:cs typeface="SimSun"/>
                        </a:rPr>
                        <a:t>9</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lang="en-US" sz="1600" spc="-25" dirty="0">
                          <a:latin typeface="SimSun"/>
                          <a:cs typeface="SimSun"/>
                        </a:rPr>
                        <a:t>Total System Weight (Kg)</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sz="1600" spc="-25" dirty="0">
                          <a:latin typeface="SimSun"/>
                          <a:cs typeface="SimSun"/>
                        </a:rPr>
                        <a:t>≤5</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8"/>
                  </a:ext>
                </a:extLst>
              </a:tr>
            </a:tbl>
          </a:graphicData>
        </a:graphic>
      </p:graphicFrame>
      <p:grpSp>
        <p:nvGrpSpPr>
          <p:cNvPr id="7" name="object 7"/>
          <p:cNvGrpSpPr/>
          <p:nvPr/>
        </p:nvGrpSpPr>
        <p:grpSpPr>
          <a:xfrm>
            <a:off x="612394" y="5192014"/>
            <a:ext cx="3302000" cy="347980"/>
            <a:chOff x="612394" y="5192014"/>
            <a:chExt cx="3302000" cy="347980"/>
          </a:xfrm>
        </p:grpSpPr>
        <p:sp>
          <p:nvSpPr>
            <p:cNvPr id="8" name="object 8"/>
            <p:cNvSpPr/>
            <p:nvPr/>
          </p:nvSpPr>
          <p:spPr>
            <a:xfrm>
              <a:off x="618744" y="5198364"/>
              <a:ext cx="3289300" cy="335280"/>
            </a:xfrm>
            <a:custGeom>
              <a:avLst/>
              <a:gdLst/>
              <a:ahLst/>
              <a:cxnLst/>
              <a:rect l="l" t="t" r="r" b="b"/>
              <a:pathLst>
                <a:path w="3289300" h="335279">
                  <a:moveTo>
                    <a:pt x="3121152" y="0"/>
                  </a:moveTo>
                  <a:lnTo>
                    <a:pt x="3121152" y="83820"/>
                  </a:lnTo>
                  <a:lnTo>
                    <a:pt x="0" y="83820"/>
                  </a:lnTo>
                  <a:lnTo>
                    <a:pt x="0" y="251460"/>
                  </a:lnTo>
                  <a:lnTo>
                    <a:pt x="3121152" y="251460"/>
                  </a:lnTo>
                  <a:lnTo>
                    <a:pt x="3121152" y="335280"/>
                  </a:lnTo>
                  <a:lnTo>
                    <a:pt x="3288792" y="167640"/>
                  </a:lnTo>
                  <a:lnTo>
                    <a:pt x="3121152" y="0"/>
                  </a:lnTo>
                  <a:close/>
                </a:path>
              </a:pathLst>
            </a:custGeom>
            <a:solidFill>
              <a:srgbClr val="6FAC46"/>
            </a:solidFill>
          </p:spPr>
          <p:txBody>
            <a:bodyPr wrap="square" lIns="0" tIns="0" rIns="0" bIns="0" rtlCol="0"/>
            <a:lstStyle/>
            <a:p>
              <a:endParaRPr/>
            </a:p>
          </p:txBody>
        </p:sp>
        <p:sp>
          <p:nvSpPr>
            <p:cNvPr id="9" name="object 9"/>
            <p:cNvSpPr/>
            <p:nvPr/>
          </p:nvSpPr>
          <p:spPr>
            <a:xfrm>
              <a:off x="618744" y="5198364"/>
              <a:ext cx="3289300" cy="335280"/>
            </a:xfrm>
            <a:custGeom>
              <a:avLst/>
              <a:gdLst/>
              <a:ahLst/>
              <a:cxnLst/>
              <a:rect l="l" t="t" r="r" b="b"/>
              <a:pathLst>
                <a:path w="3289300" h="335279">
                  <a:moveTo>
                    <a:pt x="0" y="83820"/>
                  </a:moveTo>
                  <a:lnTo>
                    <a:pt x="3121152" y="83820"/>
                  </a:lnTo>
                  <a:lnTo>
                    <a:pt x="3121152" y="0"/>
                  </a:lnTo>
                  <a:lnTo>
                    <a:pt x="3288792" y="167640"/>
                  </a:lnTo>
                  <a:lnTo>
                    <a:pt x="3121152" y="335280"/>
                  </a:lnTo>
                  <a:lnTo>
                    <a:pt x="3121152" y="251460"/>
                  </a:lnTo>
                  <a:lnTo>
                    <a:pt x="0" y="251460"/>
                  </a:lnTo>
                  <a:lnTo>
                    <a:pt x="0" y="83820"/>
                  </a:lnTo>
                  <a:close/>
                </a:path>
              </a:pathLst>
            </a:custGeom>
            <a:ln w="12699">
              <a:solidFill>
                <a:srgbClr val="6FAC46"/>
              </a:solidFill>
            </a:ln>
          </p:spPr>
          <p:txBody>
            <a:bodyPr wrap="square" lIns="0" tIns="0" rIns="0" bIns="0" rtlCol="0"/>
            <a:lstStyle/>
            <a:p>
              <a:endParaRPr/>
            </a:p>
          </p:txBody>
        </p:sp>
      </p:grpSp>
      <p:sp>
        <p:nvSpPr>
          <p:cNvPr id="10" name="object 10"/>
          <p:cNvSpPr txBox="1"/>
          <p:nvPr/>
        </p:nvSpPr>
        <p:spPr>
          <a:xfrm>
            <a:off x="505888" y="4342890"/>
            <a:ext cx="3877056" cy="628377"/>
          </a:xfrm>
          <a:prstGeom prst="rect">
            <a:avLst/>
          </a:prstGeom>
        </p:spPr>
        <p:txBody>
          <a:bodyPr vert="horz" wrap="square" lIns="0" tIns="12700" rIns="0" bIns="0" rtlCol="0">
            <a:spAutoFit/>
          </a:bodyPr>
          <a:lstStyle/>
          <a:p>
            <a:pPr marL="12700">
              <a:lnSpc>
                <a:spcPct val="100000"/>
              </a:lnSpc>
              <a:spcBef>
                <a:spcPts val="100"/>
              </a:spcBef>
            </a:pPr>
            <a:r>
              <a:rPr lang="en-US" sz="2000" spc="-10" dirty="0">
                <a:latin typeface="Microsoft YaHei"/>
                <a:cs typeface="Microsoft YaHei"/>
              </a:rPr>
              <a:t>The main technical parameters of the product</a:t>
            </a:r>
            <a:endParaRPr sz="2000" dirty="0">
              <a:latin typeface="Microsoft YaHei"/>
              <a:cs typeface="Microsoft YaHei"/>
            </a:endParaRPr>
          </a:p>
        </p:txBody>
      </p:sp>
      <p:sp>
        <p:nvSpPr>
          <p:cNvPr id="11" name="object 11"/>
          <p:cNvSpPr txBox="1">
            <a:spLocks noGrp="1"/>
          </p:cNvSpPr>
          <p:nvPr>
            <p:ph type="title"/>
          </p:nvPr>
        </p:nvSpPr>
        <p:spPr>
          <a:xfrm>
            <a:off x="1032763" y="203403"/>
            <a:ext cx="7730237" cy="382156"/>
          </a:xfrm>
          <a:prstGeom prst="rect">
            <a:avLst/>
          </a:prstGeom>
        </p:spPr>
        <p:txBody>
          <a:bodyPr vert="horz" wrap="square" lIns="0" tIns="12700" rIns="0" bIns="0" rtlCol="0">
            <a:spAutoFit/>
          </a:bodyPr>
          <a:lstStyle/>
          <a:p>
            <a:pPr marL="12700">
              <a:lnSpc>
                <a:spcPct val="100000"/>
              </a:lnSpc>
              <a:spcBef>
                <a:spcPts val="100"/>
              </a:spcBef>
            </a:pPr>
            <a:r>
              <a:rPr lang="en-US" spc="-10" dirty="0"/>
              <a:t>item 4 - sample testing</a:t>
            </a:r>
            <a:endParaRPr spc="-25" dirty="0"/>
          </a:p>
        </p:txBody>
      </p:sp>
      <p:pic>
        <p:nvPicPr>
          <p:cNvPr id="12" name="Graphic 11">
            <a:extLst>
              <a:ext uri="{FF2B5EF4-FFF2-40B4-BE49-F238E27FC236}">
                <a16:creationId xmlns:a16="http://schemas.microsoft.com/office/drawing/2014/main" id="{B9B2D7C9-9504-C389-DF44-FDF53F2907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4" name="object 4"/>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537972" y="1266444"/>
              <a:ext cx="3691128" cy="2805683"/>
            </a:xfrm>
            <a:prstGeom prst="rect">
              <a:avLst/>
            </a:prstGeom>
          </p:spPr>
        </p:pic>
      </p:grpSp>
      <p:graphicFrame>
        <p:nvGraphicFramePr>
          <p:cNvPr id="6" name="object 6"/>
          <p:cNvGraphicFramePr>
            <a:graphicFrameLocks noGrp="1"/>
          </p:cNvGraphicFramePr>
          <p:nvPr>
            <p:extLst>
              <p:ext uri="{D42A27DB-BD31-4B8C-83A1-F6EECF244321}">
                <p14:modId xmlns:p14="http://schemas.microsoft.com/office/powerpoint/2010/main" val="80609469"/>
              </p:ext>
            </p:extLst>
          </p:nvPr>
        </p:nvGraphicFramePr>
        <p:xfrm>
          <a:off x="4819396" y="1259839"/>
          <a:ext cx="7144004" cy="5281295"/>
        </p:xfrm>
        <a:graphic>
          <a:graphicData uri="http://schemas.openxmlformats.org/drawingml/2006/table">
            <a:tbl>
              <a:tblPr firstRow="1" bandRow="1">
                <a:tableStyleId>{2D5ABB26-0587-4C30-8999-92F81FD0307C}</a:tableStyleId>
              </a:tblPr>
              <a:tblGrid>
                <a:gridCol w="1352804">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00050">
                <a:tc>
                  <a:txBody>
                    <a:bodyPr/>
                    <a:lstStyle/>
                    <a:p>
                      <a:pPr marL="68580">
                        <a:lnSpc>
                          <a:spcPts val="1764"/>
                        </a:lnSpc>
                        <a:spcBef>
                          <a:spcPts val="1285"/>
                        </a:spcBef>
                      </a:pPr>
                      <a:r>
                        <a:rPr lang="en-US" sz="1600" spc="-40" dirty="0">
                          <a:latin typeface="SimSun"/>
                          <a:cs typeface="SimSun"/>
                        </a:rPr>
                        <a:t>serial number</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40" dirty="0">
                          <a:latin typeface="SimSun"/>
                          <a:cs typeface="SimSun"/>
                        </a:rPr>
                        <a:t>name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lang="en-US" sz="1600" spc="-40" dirty="0">
                          <a:latin typeface="SimSun"/>
                          <a:cs typeface="SimSun"/>
                        </a:rPr>
                        <a:t>parameter</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0"/>
                  </a:ext>
                </a:extLst>
              </a:tr>
              <a:tr h="400050">
                <a:tc>
                  <a:txBody>
                    <a:bodyPr/>
                    <a:lstStyle/>
                    <a:p>
                      <a:pPr marL="68580">
                        <a:lnSpc>
                          <a:spcPts val="1764"/>
                        </a:lnSpc>
                        <a:spcBef>
                          <a:spcPts val="1280"/>
                        </a:spcBef>
                      </a:pPr>
                      <a:r>
                        <a:rPr sz="1600" spc="-50" dirty="0">
                          <a:latin typeface="SimSun"/>
                          <a:cs typeface="SimSun"/>
                        </a:rPr>
                        <a:t>1</a:t>
                      </a:r>
                      <a:endParaRPr sz="160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0"/>
                        </a:spcBef>
                      </a:pPr>
                      <a:r>
                        <a:rPr lang="en-US" sz="1600" spc="-25" dirty="0">
                          <a:latin typeface="SimSun"/>
                          <a:cs typeface="SimSun"/>
                        </a:rPr>
                        <a:t>Capacitor system nominal voltage (V)</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0"/>
                        </a:spcBef>
                      </a:pPr>
                      <a:r>
                        <a:rPr sz="1600" spc="-25" dirty="0">
                          <a:latin typeface="SimSun"/>
                          <a:cs typeface="SimSun"/>
                        </a:rPr>
                        <a:t>600</a:t>
                      </a:r>
                      <a:endParaRPr sz="160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1"/>
                  </a:ext>
                </a:extLst>
              </a:tr>
              <a:tr h="400050">
                <a:tc>
                  <a:txBody>
                    <a:bodyPr/>
                    <a:lstStyle/>
                    <a:p>
                      <a:pPr marL="68580">
                        <a:lnSpc>
                          <a:spcPts val="1764"/>
                        </a:lnSpc>
                        <a:spcBef>
                          <a:spcPts val="1285"/>
                        </a:spcBef>
                      </a:pPr>
                      <a:r>
                        <a:rPr sz="1600" spc="-50" dirty="0">
                          <a:latin typeface="SimSun"/>
                          <a:cs typeface="SimSun"/>
                        </a:rPr>
                        <a:t>2</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Nominal Capacity (Ah)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25" dirty="0">
                          <a:latin typeface="SimSun"/>
                          <a:cs typeface="SimSun"/>
                        </a:rPr>
                        <a:t>16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2"/>
                  </a:ext>
                </a:extLst>
              </a:tr>
              <a:tr h="400050">
                <a:tc>
                  <a:txBody>
                    <a:bodyPr/>
                    <a:lstStyle/>
                    <a:p>
                      <a:pPr marL="68580">
                        <a:lnSpc>
                          <a:spcPts val="1764"/>
                        </a:lnSpc>
                        <a:spcBef>
                          <a:spcPts val="1285"/>
                        </a:spcBef>
                      </a:pPr>
                      <a:r>
                        <a:rPr sz="1600" spc="-50" dirty="0">
                          <a:latin typeface="SimSun"/>
                          <a:cs typeface="SimSun"/>
                        </a:rPr>
                        <a:t>3</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25" dirty="0">
                          <a:latin typeface="SimSun"/>
                          <a:cs typeface="SimSun"/>
                        </a:rPr>
                        <a:t>Total Charge (Kwh)</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25" dirty="0">
                          <a:latin typeface="SimSun"/>
                          <a:cs typeface="SimSun"/>
                        </a:rPr>
                        <a:t>9.6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3"/>
                  </a:ext>
                </a:extLst>
              </a:tr>
              <a:tr h="400050">
                <a:tc>
                  <a:txBody>
                    <a:bodyPr/>
                    <a:lstStyle/>
                    <a:p>
                      <a:pPr marL="68580">
                        <a:lnSpc>
                          <a:spcPts val="1764"/>
                        </a:lnSpc>
                        <a:spcBef>
                          <a:spcPts val="1285"/>
                        </a:spcBef>
                      </a:pPr>
                      <a:r>
                        <a:rPr sz="1600" spc="-50" dirty="0">
                          <a:latin typeface="SimSun"/>
                          <a:cs typeface="SimSun"/>
                        </a:rPr>
                        <a:t>4</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30" dirty="0">
                          <a:latin typeface="SimSun"/>
                          <a:cs typeface="SimSun"/>
                        </a:rPr>
                        <a:t>Series-parallel mode</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dirty="0">
                          <a:latin typeface="SimSun"/>
                          <a:cs typeface="SimSun"/>
                        </a:rPr>
                        <a:t>1</a:t>
                      </a:r>
                      <a:r>
                        <a:rPr sz="1600" spc="-10" dirty="0">
                          <a:latin typeface="SimSun"/>
                          <a:cs typeface="SimSun"/>
                        </a:rPr>
                        <a:t> 并 </a:t>
                      </a:r>
                      <a:r>
                        <a:rPr sz="1600" dirty="0">
                          <a:latin typeface="SimSun"/>
                          <a:cs typeface="SimSun"/>
                        </a:rPr>
                        <a:t>260</a:t>
                      </a:r>
                      <a:r>
                        <a:rPr sz="1600" spc="-35" dirty="0">
                          <a:latin typeface="SimSun"/>
                          <a:cs typeface="SimSun"/>
                        </a:rPr>
                        <a:t> 串</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4"/>
                  </a:ext>
                </a:extLst>
              </a:tr>
              <a:tr h="400050">
                <a:tc>
                  <a:txBody>
                    <a:bodyPr/>
                    <a:lstStyle/>
                    <a:p>
                      <a:pPr marL="68580">
                        <a:lnSpc>
                          <a:spcPts val="1760"/>
                        </a:lnSpc>
                        <a:spcBef>
                          <a:spcPts val="1285"/>
                        </a:spcBef>
                      </a:pPr>
                      <a:r>
                        <a:rPr sz="1600" spc="-50" dirty="0">
                          <a:latin typeface="SimSun"/>
                          <a:cs typeface="SimSun"/>
                        </a:rPr>
                        <a:t>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85"/>
                        </a:spcBef>
                      </a:pPr>
                      <a:r>
                        <a:rPr lang="en-US" sz="1600" spc="-25" dirty="0">
                          <a:latin typeface="SimSun"/>
                          <a:cs typeface="SimSun"/>
                        </a:rPr>
                        <a:t>Maximum continuous discharge current (A)</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sz="1600" spc="-25" dirty="0">
                          <a:latin typeface="SimSun"/>
                          <a:cs typeface="SimSun"/>
                        </a:rPr>
                        <a:t>160</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5"/>
                  </a:ext>
                </a:extLst>
              </a:tr>
              <a:tr h="400050">
                <a:tc>
                  <a:txBody>
                    <a:bodyPr/>
                    <a:lstStyle/>
                    <a:p>
                      <a:pPr marL="68580">
                        <a:lnSpc>
                          <a:spcPts val="1764"/>
                        </a:lnSpc>
                        <a:spcBef>
                          <a:spcPts val="1285"/>
                        </a:spcBef>
                      </a:pPr>
                      <a:r>
                        <a:rPr sz="1600" spc="-50" dirty="0">
                          <a:latin typeface="SimSun"/>
                          <a:cs typeface="SimSun"/>
                        </a:rPr>
                        <a:t>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600" spc="-30" dirty="0">
                          <a:latin typeface="SimSun"/>
                          <a:cs typeface="SimSun"/>
                        </a:rPr>
                        <a:t>Maximum continuous charging current (A)</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600" spc="-25" dirty="0">
                          <a:latin typeface="SimSun"/>
                          <a:cs typeface="SimSun"/>
                        </a:rPr>
                        <a:t>160</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6"/>
                  </a:ext>
                </a:extLst>
              </a:tr>
              <a:tr h="400050">
                <a:tc>
                  <a:txBody>
                    <a:bodyPr/>
                    <a:lstStyle/>
                    <a:p>
                      <a:pPr marL="68580">
                        <a:lnSpc>
                          <a:spcPts val="1760"/>
                        </a:lnSpc>
                        <a:spcBef>
                          <a:spcPts val="1285"/>
                        </a:spcBef>
                      </a:pPr>
                      <a:r>
                        <a:rPr sz="1600" spc="-50" dirty="0">
                          <a:latin typeface="SimSun"/>
                          <a:cs typeface="SimSun"/>
                        </a:rPr>
                        <a:t>7</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85"/>
                        </a:spcBef>
                      </a:pPr>
                      <a:r>
                        <a:rPr lang="en-US" sz="1600" spc="-25" dirty="0">
                          <a:latin typeface="SimSun"/>
                          <a:cs typeface="SimSun"/>
                        </a:rPr>
                        <a:t>Peak discharge current (A)</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sz="1600" spc="-10" dirty="0">
                          <a:latin typeface="SimSun"/>
                          <a:cs typeface="SimSun"/>
                        </a:rPr>
                        <a:t>≥400A</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7"/>
                  </a:ext>
                </a:extLst>
              </a:tr>
              <a:tr h="400050">
                <a:tc>
                  <a:txBody>
                    <a:bodyPr/>
                    <a:lstStyle/>
                    <a:p>
                      <a:pPr marL="68580">
                        <a:lnSpc>
                          <a:spcPts val="1760"/>
                        </a:lnSpc>
                        <a:spcBef>
                          <a:spcPts val="1285"/>
                        </a:spcBef>
                      </a:pPr>
                      <a:r>
                        <a:rPr sz="1600" spc="-50" dirty="0">
                          <a:latin typeface="SimSun"/>
                          <a:cs typeface="SimSun"/>
                        </a:rPr>
                        <a:t>8</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85"/>
                        </a:spcBef>
                      </a:pPr>
                      <a:r>
                        <a:rPr lang="en-US" sz="1600" spc="-25" dirty="0">
                          <a:latin typeface="SimSun"/>
                          <a:cs typeface="SimSun"/>
                        </a:rPr>
                        <a:t>Battery system size (mm) length * depth * height</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sz="1600" spc="-10" dirty="0">
                          <a:latin typeface="SimSun"/>
                          <a:cs typeface="SimSun"/>
                        </a:rPr>
                        <a:t>716*508*465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8"/>
                  </a:ext>
                </a:extLst>
              </a:tr>
              <a:tr h="400050">
                <a:tc>
                  <a:txBody>
                    <a:bodyPr/>
                    <a:lstStyle/>
                    <a:p>
                      <a:pPr marL="68580">
                        <a:lnSpc>
                          <a:spcPts val="1760"/>
                        </a:lnSpc>
                        <a:spcBef>
                          <a:spcPts val="1290"/>
                        </a:spcBef>
                      </a:pPr>
                      <a:r>
                        <a:rPr sz="1600" spc="-50" dirty="0">
                          <a:latin typeface="SimSun"/>
                          <a:cs typeface="SimSun"/>
                        </a:rPr>
                        <a:t>9</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90"/>
                        </a:spcBef>
                      </a:pPr>
                      <a:r>
                        <a:rPr lang="en-US" sz="1600" spc="-35" dirty="0">
                          <a:latin typeface="SimSun"/>
                          <a:cs typeface="SimSun"/>
                        </a:rPr>
                        <a:t>Degree of protection</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sz="1600" spc="-20" dirty="0">
                          <a:latin typeface="SimSun"/>
                          <a:cs typeface="SimSun"/>
                        </a:rPr>
                        <a:t>IP67</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9"/>
                  </a:ext>
                </a:extLst>
              </a:tr>
              <a:tr h="400050">
                <a:tc>
                  <a:txBody>
                    <a:bodyPr/>
                    <a:lstStyle/>
                    <a:p>
                      <a:pPr marL="68580">
                        <a:lnSpc>
                          <a:spcPts val="1760"/>
                        </a:lnSpc>
                        <a:spcBef>
                          <a:spcPts val="1290"/>
                        </a:spcBef>
                      </a:pPr>
                      <a:r>
                        <a:rPr sz="1600" spc="-25" dirty="0">
                          <a:latin typeface="SimSun"/>
                          <a:cs typeface="SimSun"/>
                        </a:rPr>
                        <a:t>10</a:t>
                      </a:r>
                      <a:endParaRPr sz="16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90"/>
                        </a:spcBef>
                      </a:pPr>
                      <a:r>
                        <a:rPr lang="en-US" sz="1600" spc="-25" dirty="0">
                          <a:latin typeface="SimSun"/>
                          <a:cs typeface="SimSun"/>
                        </a:rPr>
                        <a:t>Total System Weight (Kg)</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sz="1600" spc="-20" dirty="0">
                          <a:latin typeface="SimSun"/>
                          <a:cs typeface="SimSun"/>
                        </a:rPr>
                        <a:t>≤175</a:t>
                      </a:r>
                      <a:endParaRPr sz="16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10"/>
                  </a:ext>
                </a:extLst>
              </a:tr>
            </a:tbl>
          </a:graphicData>
        </a:graphic>
      </p:graphicFrame>
      <p:grpSp>
        <p:nvGrpSpPr>
          <p:cNvPr id="7" name="object 7"/>
          <p:cNvGrpSpPr/>
          <p:nvPr/>
        </p:nvGrpSpPr>
        <p:grpSpPr>
          <a:xfrm>
            <a:off x="612394" y="5192014"/>
            <a:ext cx="3302000" cy="347980"/>
            <a:chOff x="612394" y="5192014"/>
            <a:chExt cx="3302000" cy="347980"/>
          </a:xfrm>
        </p:grpSpPr>
        <p:sp>
          <p:nvSpPr>
            <p:cNvPr id="8" name="object 8"/>
            <p:cNvSpPr/>
            <p:nvPr/>
          </p:nvSpPr>
          <p:spPr>
            <a:xfrm>
              <a:off x="618744" y="5198364"/>
              <a:ext cx="3289300" cy="335280"/>
            </a:xfrm>
            <a:custGeom>
              <a:avLst/>
              <a:gdLst/>
              <a:ahLst/>
              <a:cxnLst/>
              <a:rect l="l" t="t" r="r" b="b"/>
              <a:pathLst>
                <a:path w="3289300" h="335279">
                  <a:moveTo>
                    <a:pt x="3121152" y="0"/>
                  </a:moveTo>
                  <a:lnTo>
                    <a:pt x="3121152" y="83820"/>
                  </a:lnTo>
                  <a:lnTo>
                    <a:pt x="0" y="83820"/>
                  </a:lnTo>
                  <a:lnTo>
                    <a:pt x="0" y="251460"/>
                  </a:lnTo>
                  <a:lnTo>
                    <a:pt x="3121152" y="251460"/>
                  </a:lnTo>
                  <a:lnTo>
                    <a:pt x="3121152" y="335280"/>
                  </a:lnTo>
                  <a:lnTo>
                    <a:pt x="3288792" y="167640"/>
                  </a:lnTo>
                  <a:lnTo>
                    <a:pt x="3121152" y="0"/>
                  </a:lnTo>
                  <a:close/>
                </a:path>
              </a:pathLst>
            </a:custGeom>
            <a:solidFill>
              <a:srgbClr val="6FAC46"/>
            </a:solidFill>
          </p:spPr>
          <p:txBody>
            <a:bodyPr wrap="square" lIns="0" tIns="0" rIns="0" bIns="0" rtlCol="0"/>
            <a:lstStyle/>
            <a:p>
              <a:endParaRPr/>
            </a:p>
          </p:txBody>
        </p:sp>
        <p:sp>
          <p:nvSpPr>
            <p:cNvPr id="9" name="object 9"/>
            <p:cNvSpPr/>
            <p:nvPr/>
          </p:nvSpPr>
          <p:spPr>
            <a:xfrm>
              <a:off x="618744" y="5198364"/>
              <a:ext cx="3289300" cy="335280"/>
            </a:xfrm>
            <a:custGeom>
              <a:avLst/>
              <a:gdLst/>
              <a:ahLst/>
              <a:cxnLst/>
              <a:rect l="l" t="t" r="r" b="b"/>
              <a:pathLst>
                <a:path w="3289300" h="335279">
                  <a:moveTo>
                    <a:pt x="0" y="83820"/>
                  </a:moveTo>
                  <a:lnTo>
                    <a:pt x="3121152" y="83820"/>
                  </a:lnTo>
                  <a:lnTo>
                    <a:pt x="3121152" y="0"/>
                  </a:lnTo>
                  <a:lnTo>
                    <a:pt x="3288792" y="167640"/>
                  </a:lnTo>
                  <a:lnTo>
                    <a:pt x="3121152" y="335280"/>
                  </a:lnTo>
                  <a:lnTo>
                    <a:pt x="3121152" y="251460"/>
                  </a:lnTo>
                  <a:lnTo>
                    <a:pt x="0" y="251460"/>
                  </a:lnTo>
                  <a:lnTo>
                    <a:pt x="0" y="83820"/>
                  </a:lnTo>
                  <a:close/>
                </a:path>
              </a:pathLst>
            </a:custGeom>
            <a:ln w="12699">
              <a:solidFill>
                <a:srgbClr val="6FAC46"/>
              </a:solidFill>
            </a:ln>
          </p:spPr>
          <p:txBody>
            <a:bodyPr wrap="square" lIns="0" tIns="0" rIns="0" bIns="0" rtlCol="0"/>
            <a:lstStyle/>
            <a:p>
              <a:endParaRPr/>
            </a:p>
          </p:txBody>
        </p:sp>
      </p:grpSp>
      <p:sp>
        <p:nvSpPr>
          <p:cNvPr id="10" name="object 10"/>
          <p:cNvSpPr txBox="1"/>
          <p:nvPr/>
        </p:nvSpPr>
        <p:spPr>
          <a:xfrm>
            <a:off x="618744" y="4419600"/>
            <a:ext cx="3691127" cy="628377"/>
          </a:xfrm>
          <a:prstGeom prst="rect">
            <a:avLst/>
          </a:prstGeom>
        </p:spPr>
        <p:txBody>
          <a:bodyPr vert="horz" wrap="square" lIns="0" tIns="12700" rIns="0" bIns="0" rtlCol="0">
            <a:spAutoFit/>
          </a:bodyPr>
          <a:lstStyle/>
          <a:p>
            <a:pPr marL="12700">
              <a:lnSpc>
                <a:spcPct val="100000"/>
              </a:lnSpc>
              <a:spcBef>
                <a:spcPts val="100"/>
              </a:spcBef>
            </a:pPr>
            <a:r>
              <a:rPr lang="en-US" sz="2000" spc="-10" dirty="0">
                <a:latin typeface="Microsoft YaHei"/>
                <a:cs typeface="Microsoft YaHei"/>
              </a:rPr>
              <a:t>The main technical parameters of the product</a:t>
            </a:r>
            <a:endParaRPr sz="2000" dirty="0">
              <a:latin typeface="Microsoft YaHei"/>
              <a:cs typeface="Microsoft YaHei"/>
            </a:endParaRPr>
          </a:p>
        </p:txBody>
      </p:sp>
      <p:sp>
        <p:nvSpPr>
          <p:cNvPr id="11" name="object 11"/>
          <p:cNvSpPr txBox="1">
            <a:spLocks noGrp="1"/>
          </p:cNvSpPr>
          <p:nvPr>
            <p:ph type="title"/>
          </p:nvPr>
        </p:nvSpPr>
        <p:spPr>
          <a:xfrm>
            <a:off x="721358" y="169602"/>
            <a:ext cx="8873237" cy="382156"/>
          </a:xfrm>
          <a:prstGeom prst="rect">
            <a:avLst/>
          </a:prstGeom>
        </p:spPr>
        <p:txBody>
          <a:bodyPr vert="horz" wrap="square" lIns="0" tIns="12700" rIns="0" bIns="0" rtlCol="0">
            <a:spAutoFit/>
          </a:bodyPr>
          <a:lstStyle/>
          <a:p>
            <a:pPr marL="12700">
              <a:lnSpc>
                <a:spcPct val="100000"/>
              </a:lnSpc>
              <a:spcBef>
                <a:spcPts val="100"/>
              </a:spcBef>
            </a:pPr>
            <a:r>
              <a:rPr lang="en-US" spc="-10" dirty="0"/>
              <a:t>product project 5 - sample testing</a:t>
            </a:r>
            <a:endParaRPr spc="-25" dirty="0"/>
          </a:p>
        </p:txBody>
      </p:sp>
      <p:pic>
        <p:nvPicPr>
          <p:cNvPr id="12" name="Graphic 11">
            <a:extLst>
              <a:ext uri="{FF2B5EF4-FFF2-40B4-BE49-F238E27FC236}">
                <a16:creationId xmlns:a16="http://schemas.microsoft.com/office/drawing/2014/main" id="{77D162C5-9C06-2226-9215-D30F722F2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4" name="object 4"/>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sp>
        <p:nvSpPr>
          <p:cNvPr id="5" name="object 5"/>
          <p:cNvSpPr txBox="1"/>
          <p:nvPr/>
        </p:nvSpPr>
        <p:spPr>
          <a:xfrm>
            <a:off x="86461" y="943405"/>
            <a:ext cx="12019077" cy="290464"/>
          </a:xfrm>
          <a:prstGeom prst="rect">
            <a:avLst/>
          </a:prstGeom>
        </p:spPr>
        <p:txBody>
          <a:bodyPr vert="horz" wrap="square" lIns="0" tIns="13335" rIns="0" bIns="0" rtlCol="0">
            <a:spAutoFit/>
          </a:bodyPr>
          <a:lstStyle/>
          <a:p>
            <a:pPr marL="12700">
              <a:lnSpc>
                <a:spcPct val="100000"/>
              </a:lnSpc>
              <a:spcBef>
                <a:spcPts val="105"/>
              </a:spcBef>
            </a:pPr>
            <a:r>
              <a:rPr lang="en-US" b="1" dirty="0">
                <a:latin typeface="Microsoft YaHei"/>
                <a:cs typeface="Microsoft YaHei"/>
              </a:rPr>
              <a:t>The Mengshi series chassis meets the 12kW parking power take-off power generation system</a:t>
            </a:r>
            <a:endParaRPr dirty="0">
              <a:latin typeface="Microsoft YaHei"/>
              <a:cs typeface="Microsoft YaHei"/>
            </a:endParaRPr>
          </a:p>
        </p:txBody>
      </p:sp>
      <p:graphicFrame>
        <p:nvGraphicFramePr>
          <p:cNvPr id="6" name="object 6"/>
          <p:cNvGraphicFramePr>
            <a:graphicFrameLocks noGrp="1"/>
          </p:cNvGraphicFramePr>
          <p:nvPr>
            <p:extLst>
              <p:ext uri="{D42A27DB-BD31-4B8C-83A1-F6EECF244321}">
                <p14:modId xmlns:p14="http://schemas.microsoft.com/office/powerpoint/2010/main" val="1920836587"/>
              </p:ext>
            </p:extLst>
          </p:nvPr>
        </p:nvGraphicFramePr>
        <p:xfrm>
          <a:off x="4114800" y="1447800"/>
          <a:ext cx="7924800" cy="4471728"/>
        </p:xfrm>
        <a:graphic>
          <a:graphicData uri="http://schemas.openxmlformats.org/drawingml/2006/table">
            <a:tbl>
              <a:tblPr firstRow="1" bandRow="1">
                <a:tableStyleId>{2D5ABB26-0587-4C30-8999-92F81FD0307C}</a:tableStyleId>
              </a:tblPr>
              <a:tblGrid>
                <a:gridCol w="690595">
                  <a:extLst>
                    <a:ext uri="{9D8B030D-6E8A-4147-A177-3AD203B41FA5}">
                      <a16:colId xmlns:a16="http://schemas.microsoft.com/office/drawing/2014/main" val="20000"/>
                    </a:ext>
                  </a:extLst>
                </a:gridCol>
                <a:gridCol w="2586005">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602814">
                <a:tc>
                  <a:txBody>
                    <a:bodyPr/>
                    <a:lstStyle/>
                    <a:p>
                      <a:pPr marL="68580">
                        <a:lnSpc>
                          <a:spcPct val="100000"/>
                        </a:lnSpc>
                        <a:spcBef>
                          <a:spcPts val="1285"/>
                        </a:spcBef>
                      </a:pPr>
                      <a:r>
                        <a:rPr lang="en-US" sz="1400" spc="-40" dirty="0">
                          <a:latin typeface="SimSun"/>
                          <a:cs typeface="SimSun"/>
                        </a:rPr>
                        <a:t>serial number</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ct val="100000"/>
                        </a:lnSpc>
                        <a:spcBef>
                          <a:spcPts val="1285"/>
                        </a:spcBef>
                      </a:pPr>
                      <a:r>
                        <a:rPr lang="en-US" sz="1400" spc="-40" dirty="0">
                          <a:latin typeface="SimSun"/>
                          <a:cs typeface="SimSun"/>
                        </a:rPr>
                        <a:t>name</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ct val="100000"/>
                        </a:lnSpc>
                        <a:spcBef>
                          <a:spcPts val="1285"/>
                        </a:spcBef>
                      </a:pPr>
                      <a:r>
                        <a:rPr lang="en-US" sz="1400" spc="-40" dirty="0">
                          <a:latin typeface="SimSun"/>
                          <a:cs typeface="SimSun"/>
                        </a:rPr>
                        <a:t>parameter</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0"/>
                  </a:ext>
                </a:extLst>
              </a:tr>
              <a:tr h="574585">
                <a:tc>
                  <a:txBody>
                    <a:bodyPr/>
                    <a:lstStyle/>
                    <a:p>
                      <a:pPr marL="68580">
                        <a:lnSpc>
                          <a:spcPts val="1764"/>
                        </a:lnSpc>
                        <a:spcBef>
                          <a:spcPts val="1285"/>
                        </a:spcBef>
                      </a:pPr>
                      <a:r>
                        <a:rPr sz="1400" spc="-50" dirty="0">
                          <a:latin typeface="SimSun"/>
                          <a:cs typeface="SimSun"/>
                        </a:rPr>
                        <a:t>1</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400" spc="-30" dirty="0">
                          <a:latin typeface="SimSun"/>
                          <a:cs typeface="SimSun"/>
                        </a:rPr>
                        <a:t>Steady-state voltage regulation</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400" spc="-20" dirty="0">
                          <a:latin typeface="SimSun"/>
                          <a:cs typeface="SimSun"/>
                        </a:rPr>
                        <a:t>≤±1%</a:t>
                      </a:r>
                      <a:endParaRPr sz="14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1"/>
                  </a:ext>
                </a:extLst>
              </a:tr>
              <a:tr h="574585">
                <a:tc>
                  <a:txBody>
                    <a:bodyPr/>
                    <a:lstStyle/>
                    <a:p>
                      <a:pPr marL="68580">
                        <a:lnSpc>
                          <a:spcPts val="1764"/>
                        </a:lnSpc>
                        <a:spcBef>
                          <a:spcPts val="1285"/>
                        </a:spcBef>
                      </a:pPr>
                      <a:r>
                        <a:rPr sz="1400" spc="-50" dirty="0">
                          <a:latin typeface="SimSun"/>
                          <a:cs typeface="SimSun"/>
                        </a:rPr>
                        <a:t>2</a:t>
                      </a:r>
                      <a:endParaRPr sz="14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400" spc="-30" dirty="0">
                          <a:latin typeface="SimSun"/>
                          <a:cs typeface="SimSun"/>
                        </a:rPr>
                        <a:t>Transient voltage regulation</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400" spc="-10" dirty="0">
                          <a:latin typeface="SimSun"/>
                          <a:cs typeface="SimSun"/>
                        </a:rPr>
                        <a:t>≤±15%</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2"/>
                  </a:ext>
                </a:extLst>
              </a:tr>
              <a:tr h="574585">
                <a:tc>
                  <a:txBody>
                    <a:bodyPr/>
                    <a:lstStyle/>
                    <a:p>
                      <a:pPr marL="68580">
                        <a:lnSpc>
                          <a:spcPts val="1764"/>
                        </a:lnSpc>
                        <a:spcBef>
                          <a:spcPts val="1285"/>
                        </a:spcBef>
                      </a:pPr>
                      <a:r>
                        <a:rPr sz="1400" spc="-50" dirty="0">
                          <a:latin typeface="SimSun"/>
                          <a:cs typeface="SimSun"/>
                        </a:rPr>
                        <a:t>3</a:t>
                      </a:r>
                      <a:endParaRPr sz="14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400" spc="-30" dirty="0">
                          <a:latin typeface="SimSun"/>
                          <a:cs typeface="SimSun"/>
                        </a:rPr>
                        <a:t>Voltage volatility</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tabLst>
                          <a:tab pos="2100580" algn="l"/>
                        </a:tabLst>
                      </a:pPr>
                      <a:r>
                        <a:rPr sz="1400" spc="-10" dirty="0">
                          <a:latin typeface="SimSun"/>
                          <a:cs typeface="SimSun"/>
                        </a:rPr>
                        <a:t>≤0.</a:t>
                      </a:r>
                      <a:r>
                        <a:rPr lang="en-US" sz="1400" spc="-10" dirty="0">
                          <a:latin typeface="SimSun"/>
                          <a:cs typeface="SimSun"/>
                        </a:rPr>
                        <a:t> 3% voltage settling time</a:t>
                      </a:r>
                      <a:r>
                        <a:rPr sz="1400" dirty="0">
                          <a:latin typeface="SimSun"/>
                          <a:cs typeface="SimSun"/>
                        </a:rPr>
                        <a:t>	</a:t>
                      </a:r>
                      <a:r>
                        <a:rPr sz="1400" spc="-10" dirty="0">
                          <a:latin typeface="SimSun"/>
                          <a:cs typeface="SimSun"/>
                        </a:rPr>
                        <a:t>≤0.5s</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3"/>
                  </a:ext>
                </a:extLst>
              </a:tr>
              <a:tr h="574585">
                <a:tc>
                  <a:txBody>
                    <a:bodyPr/>
                    <a:lstStyle/>
                    <a:p>
                      <a:pPr marL="68580">
                        <a:lnSpc>
                          <a:spcPts val="1764"/>
                        </a:lnSpc>
                        <a:spcBef>
                          <a:spcPts val="1285"/>
                        </a:spcBef>
                      </a:pPr>
                      <a:r>
                        <a:rPr lang="en-US" sz="1400" spc="-50" dirty="0">
                          <a:latin typeface="SimSun"/>
                          <a:cs typeface="SimSun"/>
                        </a:rPr>
                        <a:t>4</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400" spc="-35" dirty="0">
                          <a:latin typeface="SimSun"/>
                          <a:cs typeface="SimSun"/>
                        </a:rPr>
                        <a:t>Steady-state frequency regulation</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tabLst>
                          <a:tab pos="2508250" algn="l"/>
                        </a:tabLst>
                      </a:pPr>
                      <a:r>
                        <a:rPr sz="1400" spc="-20" dirty="0">
                          <a:latin typeface="SimSun"/>
                          <a:cs typeface="SimSun"/>
                        </a:rPr>
                        <a:t>≤</a:t>
                      </a:r>
                      <a:r>
                        <a:rPr lang="en-US" sz="1400" spc="-20" dirty="0">
                          <a:latin typeface="SimSun"/>
                          <a:cs typeface="SimSun"/>
                        </a:rPr>
                        <a:t>± 0.5% transient frequency </a:t>
                      </a:r>
                      <a:r>
                        <a:rPr lang="en-US" sz="1400" spc="-20">
                          <a:latin typeface="SimSun"/>
                          <a:cs typeface="SimSun"/>
                        </a:rPr>
                        <a:t>adjustment rate</a:t>
                      </a:r>
                      <a:r>
                        <a:rPr lang="en-US" sz="1400" spc="-20" dirty="0">
                          <a:latin typeface="SimSun"/>
                          <a:cs typeface="SimSun"/>
                        </a:rPr>
                        <a:t> </a:t>
                      </a:r>
                      <a:r>
                        <a:rPr sz="1400" spc="-20">
                          <a:latin typeface="SimSun"/>
                          <a:cs typeface="SimSun"/>
                        </a:rPr>
                        <a:t>≤</a:t>
                      </a:r>
                      <a:r>
                        <a:rPr sz="1400" spc="-20" dirty="0">
                          <a:latin typeface="SimSun"/>
                          <a:cs typeface="SimSun"/>
                        </a:rPr>
                        <a:t>±3%</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4"/>
                  </a:ext>
                </a:extLst>
              </a:tr>
              <a:tr h="362865">
                <a:tc>
                  <a:txBody>
                    <a:bodyPr/>
                    <a:lstStyle/>
                    <a:p>
                      <a:pPr marL="68580">
                        <a:lnSpc>
                          <a:spcPts val="1764"/>
                        </a:lnSpc>
                        <a:spcBef>
                          <a:spcPts val="1285"/>
                        </a:spcBef>
                      </a:pPr>
                      <a:r>
                        <a:rPr sz="1400" spc="-50" dirty="0">
                          <a:latin typeface="SimSun"/>
                          <a:cs typeface="SimSun"/>
                        </a:rPr>
                        <a:t>5</a:t>
                      </a:r>
                      <a:endParaRPr sz="14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4"/>
                        </a:lnSpc>
                        <a:spcBef>
                          <a:spcPts val="1285"/>
                        </a:spcBef>
                      </a:pPr>
                      <a:r>
                        <a:rPr lang="en-US" sz="1400" spc="-30" dirty="0">
                          <a:latin typeface="SimSun"/>
                          <a:cs typeface="SimSun"/>
                        </a:rPr>
                        <a:t>Frequency volatility</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4"/>
                        </a:lnSpc>
                        <a:spcBef>
                          <a:spcPts val="1285"/>
                        </a:spcBef>
                      </a:pPr>
                      <a:r>
                        <a:rPr sz="1400" spc="-10" dirty="0">
                          <a:latin typeface="SimSun"/>
                          <a:cs typeface="SimSun"/>
                        </a:rPr>
                        <a:t>≤0.25%</a:t>
                      </a:r>
                      <a:endParaRPr sz="14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5"/>
                  </a:ext>
                </a:extLst>
              </a:tr>
              <a:tr h="574585">
                <a:tc>
                  <a:txBody>
                    <a:bodyPr/>
                    <a:lstStyle/>
                    <a:p>
                      <a:pPr marL="68580">
                        <a:lnSpc>
                          <a:spcPts val="1760"/>
                        </a:lnSpc>
                        <a:spcBef>
                          <a:spcPts val="1285"/>
                        </a:spcBef>
                      </a:pPr>
                      <a:r>
                        <a:rPr sz="1400" spc="-50" dirty="0">
                          <a:latin typeface="SimSun"/>
                          <a:cs typeface="SimSun"/>
                        </a:rPr>
                        <a:t>6</a:t>
                      </a:r>
                      <a:endParaRPr sz="14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85"/>
                        </a:spcBef>
                      </a:pPr>
                      <a:r>
                        <a:rPr lang="en-US" sz="1400" spc="-30" dirty="0">
                          <a:latin typeface="SimSun"/>
                          <a:cs typeface="SimSun"/>
                        </a:rPr>
                        <a:t>Frequency stabilization time</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85"/>
                        </a:spcBef>
                      </a:pPr>
                      <a:r>
                        <a:rPr sz="1400" spc="-25" dirty="0">
                          <a:latin typeface="SimSun"/>
                          <a:cs typeface="SimSun"/>
                        </a:rPr>
                        <a:t>≤2s</a:t>
                      </a:r>
                      <a:endParaRPr sz="14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6"/>
                  </a:ext>
                </a:extLst>
              </a:tr>
              <a:tr h="575173">
                <a:tc>
                  <a:txBody>
                    <a:bodyPr/>
                    <a:lstStyle/>
                    <a:p>
                      <a:pPr marL="68580">
                        <a:lnSpc>
                          <a:spcPts val="1760"/>
                        </a:lnSpc>
                        <a:spcBef>
                          <a:spcPts val="1290"/>
                        </a:spcBef>
                      </a:pPr>
                      <a:r>
                        <a:rPr sz="1400" spc="-50" dirty="0">
                          <a:latin typeface="SimSun"/>
                          <a:cs typeface="SimSun"/>
                        </a:rPr>
                        <a:t>7</a:t>
                      </a:r>
                      <a:endParaRPr sz="140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nSpc>
                          <a:spcPts val="1760"/>
                        </a:lnSpc>
                        <a:spcBef>
                          <a:spcPts val="1290"/>
                        </a:spcBef>
                      </a:pPr>
                      <a:r>
                        <a:rPr lang="en-US" sz="1400" spc="-30" dirty="0">
                          <a:latin typeface="SimSun"/>
                          <a:cs typeface="SimSun"/>
                        </a:rPr>
                        <a:t>Voltage waveform distortion rate</a:t>
                      </a:r>
                      <a:endParaRPr sz="14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nSpc>
                          <a:spcPts val="1760"/>
                        </a:lnSpc>
                        <a:spcBef>
                          <a:spcPts val="1290"/>
                        </a:spcBef>
                      </a:pPr>
                      <a:r>
                        <a:rPr sz="1400" spc="-10" dirty="0">
                          <a:latin typeface="SimSun"/>
                          <a:cs typeface="SimSun"/>
                        </a:rPr>
                        <a:t>≤</a:t>
                      </a:r>
                      <a:r>
                        <a:rPr lang="en-US" sz="1400" spc="-10" dirty="0">
                          <a:latin typeface="SimSun"/>
                          <a:cs typeface="SimSun"/>
                        </a:rPr>
                        <a:t>5% reliability index: MTBF≥3000h</a:t>
                      </a:r>
                      <a:endParaRPr sz="1400" dirty="0">
                        <a:latin typeface="SimSun"/>
                        <a:cs typeface="SimSun"/>
                      </a:endParaRPr>
                    </a:p>
                  </a:txBody>
                  <a:tcPr marL="0" marR="0" marT="16383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7"/>
                  </a:ext>
                </a:extLst>
              </a:tr>
            </a:tbl>
          </a:graphicData>
        </a:graphic>
      </p:graphicFrame>
      <p:grpSp>
        <p:nvGrpSpPr>
          <p:cNvPr id="7" name="object 7"/>
          <p:cNvGrpSpPr/>
          <p:nvPr/>
        </p:nvGrpSpPr>
        <p:grpSpPr>
          <a:xfrm>
            <a:off x="414527" y="1447800"/>
            <a:ext cx="3547873" cy="4572254"/>
            <a:chOff x="414527" y="1708404"/>
            <a:chExt cx="3845560" cy="4311650"/>
          </a:xfrm>
        </p:grpSpPr>
        <p:pic>
          <p:nvPicPr>
            <p:cNvPr id="8" name="object 8"/>
            <p:cNvPicPr/>
            <p:nvPr/>
          </p:nvPicPr>
          <p:blipFill>
            <a:blip r:embed="rId2" cstate="print"/>
            <a:stretch>
              <a:fillRect/>
            </a:stretch>
          </p:blipFill>
          <p:spPr>
            <a:xfrm>
              <a:off x="414527" y="1708404"/>
              <a:ext cx="3845052" cy="3076956"/>
            </a:xfrm>
            <a:prstGeom prst="rect">
              <a:avLst/>
            </a:prstGeom>
          </p:spPr>
        </p:pic>
        <p:sp>
          <p:nvSpPr>
            <p:cNvPr id="9" name="object 9"/>
            <p:cNvSpPr/>
            <p:nvPr/>
          </p:nvSpPr>
          <p:spPr>
            <a:xfrm>
              <a:off x="697991" y="5678424"/>
              <a:ext cx="3290570" cy="335280"/>
            </a:xfrm>
            <a:custGeom>
              <a:avLst/>
              <a:gdLst/>
              <a:ahLst/>
              <a:cxnLst/>
              <a:rect l="l" t="t" r="r" b="b"/>
              <a:pathLst>
                <a:path w="3290570" h="335279">
                  <a:moveTo>
                    <a:pt x="3122675" y="0"/>
                  </a:moveTo>
                  <a:lnTo>
                    <a:pt x="3122675" y="83819"/>
                  </a:lnTo>
                  <a:lnTo>
                    <a:pt x="0" y="83819"/>
                  </a:lnTo>
                  <a:lnTo>
                    <a:pt x="0" y="251459"/>
                  </a:lnTo>
                  <a:lnTo>
                    <a:pt x="3122675" y="251459"/>
                  </a:lnTo>
                  <a:lnTo>
                    <a:pt x="3122675" y="335279"/>
                  </a:lnTo>
                  <a:lnTo>
                    <a:pt x="3290316" y="167639"/>
                  </a:lnTo>
                  <a:lnTo>
                    <a:pt x="3122675" y="0"/>
                  </a:lnTo>
                  <a:close/>
                </a:path>
              </a:pathLst>
            </a:custGeom>
            <a:solidFill>
              <a:srgbClr val="6FAC46"/>
            </a:solidFill>
          </p:spPr>
          <p:txBody>
            <a:bodyPr wrap="square" lIns="0" tIns="0" rIns="0" bIns="0" rtlCol="0"/>
            <a:lstStyle/>
            <a:p>
              <a:endParaRPr/>
            </a:p>
          </p:txBody>
        </p:sp>
        <p:sp>
          <p:nvSpPr>
            <p:cNvPr id="10" name="object 10"/>
            <p:cNvSpPr/>
            <p:nvPr/>
          </p:nvSpPr>
          <p:spPr>
            <a:xfrm>
              <a:off x="697991" y="5678424"/>
              <a:ext cx="3290570" cy="335280"/>
            </a:xfrm>
            <a:custGeom>
              <a:avLst/>
              <a:gdLst/>
              <a:ahLst/>
              <a:cxnLst/>
              <a:rect l="l" t="t" r="r" b="b"/>
              <a:pathLst>
                <a:path w="3290570" h="335279">
                  <a:moveTo>
                    <a:pt x="0" y="83819"/>
                  </a:moveTo>
                  <a:lnTo>
                    <a:pt x="3122675" y="83819"/>
                  </a:lnTo>
                  <a:lnTo>
                    <a:pt x="3122675" y="0"/>
                  </a:lnTo>
                  <a:lnTo>
                    <a:pt x="3290316" y="167639"/>
                  </a:lnTo>
                  <a:lnTo>
                    <a:pt x="3122675" y="335279"/>
                  </a:lnTo>
                  <a:lnTo>
                    <a:pt x="3122675" y="251459"/>
                  </a:lnTo>
                  <a:lnTo>
                    <a:pt x="0" y="251459"/>
                  </a:lnTo>
                  <a:lnTo>
                    <a:pt x="0" y="83819"/>
                  </a:lnTo>
                  <a:close/>
                </a:path>
              </a:pathLst>
            </a:custGeom>
            <a:ln w="12699">
              <a:solidFill>
                <a:srgbClr val="6FAC46"/>
              </a:solidFill>
            </a:ln>
          </p:spPr>
          <p:txBody>
            <a:bodyPr wrap="square" lIns="0" tIns="0" rIns="0" bIns="0" rtlCol="0"/>
            <a:lstStyle/>
            <a:p>
              <a:endParaRPr/>
            </a:p>
          </p:txBody>
        </p:sp>
      </p:grpSp>
      <p:sp>
        <p:nvSpPr>
          <p:cNvPr id="11" name="object 11"/>
          <p:cNvSpPr txBox="1"/>
          <p:nvPr/>
        </p:nvSpPr>
        <p:spPr>
          <a:xfrm>
            <a:off x="714033" y="4965359"/>
            <a:ext cx="3595370" cy="628377"/>
          </a:xfrm>
          <a:prstGeom prst="rect">
            <a:avLst/>
          </a:prstGeom>
        </p:spPr>
        <p:txBody>
          <a:bodyPr vert="horz" wrap="square" lIns="0" tIns="12700" rIns="0" bIns="0" rtlCol="0">
            <a:spAutoFit/>
          </a:bodyPr>
          <a:lstStyle/>
          <a:p>
            <a:pPr marL="12700">
              <a:lnSpc>
                <a:spcPct val="100000"/>
              </a:lnSpc>
              <a:spcBef>
                <a:spcPts val="100"/>
              </a:spcBef>
            </a:pPr>
            <a:r>
              <a:rPr lang="en-US" sz="2000" spc="-10" dirty="0">
                <a:latin typeface="Microsoft YaHei"/>
                <a:cs typeface="Microsoft YaHei"/>
              </a:rPr>
              <a:t>The main technical parameters of the product</a:t>
            </a:r>
            <a:endParaRPr sz="2000" dirty="0">
              <a:latin typeface="Microsoft YaHei"/>
              <a:cs typeface="Microsoft YaHei"/>
            </a:endParaRPr>
          </a:p>
        </p:txBody>
      </p:sp>
      <p:sp>
        <p:nvSpPr>
          <p:cNvPr id="12" name="object 12"/>
          <p:cNvSpPr txBox="1">
            <a:spLocks noGrp="1"/>
          </p:cNvSpPr>
          <p:nvPr>
            <p:ph type="title"/>
          </p:nvPr>
        </p:nvSpPr>
        <p:spPr>
          <a:xfrm>
            <a:off x="782827" y="203403"/>
            <a:ext cx="8056373" cy="382156"/>
          </a:xfrm>
          <a:prstGeom prst="rect">
            <a:avLst/>
          </a:prstGeom>
        </p:spPr>
        <p:txBody>
          <a:bodyPr vert="horz" wrap="square" lIns="0" tIns="12700" rIns="0" bIns="0" rtlCol="0">
            <a:spAutoFit/>
          </a:bodyPr>
          <a:lstStyle/>
          <a:p>
            <a:pPr marL="12700">
              <a:lnSpc>
                <a:spcPct val="100000"/>
              </a:lnSpc>
              <a:spcBef>
                <a:spcPts val="100"/>
              </a:spcBef>
            </a:pPr>
            <a:r>
              <a:rPr lang="en-US" spc="-10" dirty="0"/>
              <a:t>item 7 - sample testing</a:t>
            </a:r>
            <a:endParaRPr spc="-25" dirty="0"/>
          </a:p>
        </p:txBody>
      </p:sp>
      <p:sp>
        <p:nvSpPr>
          <p:cNvPr id="13" name="object 13"/>
          <p:cNvSpPr txBox="1"/>
          <p:nvPr/>
        </p:nvSpPr>
        <p:spPr>
          <a:xfrm>
            <a:off x="304800" y="5958636"/>
            <a:ext cx="11887200" cy="856645"/>
          </a:xfrm>
          <a:prstGeom prst="rect">
            <a:avLst/>
          </a:prstGeom>
        </p:spPr>
        <p:txBody>
          <a:bodyPr vert="horz" wrap="square" lIns="0" tIns="12700" rIns="0" bIns="0" rtlCol="0">
            <a:spAutoFit/>
          </a:bodyPr>
          <a:lstStyle/>
          <a:p>
            <a:pPr marL="12700">
              <a:lnSpc>
                <a:spcPct val="100000"/>
              </a:lnSpc>
              <a:spcBef>
                <a:spcPts val="100"/>
              </a:spcBef>
            </a:pPr>
            <a:r>
              <a:rPr lang="en-US" sz="1800" spc="-10" dirty="0">
                <a:solidFill>
                  <a:srgbClr val="333333"/>
                </a:solidFill>
                <a:latin typeface="Microsoft YaHei"/>
                <a:cs typeface="Microsoft YaHei"/>
              </a:rPr>
              <a:t>Two units of the 12kW power take-off power generation system are currently being installed at the customer's site and are planned</a:t>
            </a:r>
            <a:r>
              <a:rPr sz="1800" spc="-10" dirty="0">
                <a:solidFill>
                  <a:srgbClr val="333333"/>
                </a:solidFill>
                <a:latin typeface="Microsoft YaHei"/>
                <a:cs typeface="Microsoft YaHei"/>
              </a:rPr>
              <a:t>8</a:t>
            </a:r>
            <a:endParaRPr lang="en-US" sz="1800" spc="-10" dirty="0">
              <a:solidFill>
                <a:srgbClr val="333333"/>
              </a:solidFill>
              <a:latin typeface="Microsoft YaHei"/>
              <a:cs typeface="Microsoft YaHei"/>
            </a:endParaRPr>
          </a:p>
          <a:p>
            <a:pPr marL="12700">
              <a:lnSpc>
                <a:spcPct val="100000"/>
              </a:lnSpc>
              <a:spcBef>
                <a:spcPts val="100"/>
              </a:spcBef>
            </a:pPr>
            <a:r>
              <a:rPr lang="en-US" sz="1800" spc="-10" dirty="0">
                <a:solidFill>
                  <a:srgbClr val="333333"/>
                </a:solidFill>
                <a:latin typeface="Microsoft YaHei"/>
                <a:cs typeface="Microsoft YaHei"/>
              </a:rPr>
              <a:t>Installation and testing of 40 sets will be completed by the end of the month.</a:t>
            </a:r>
            <a:endParaRPr sz="1800" dirty="0">
              <a:latin typeface="Microsoft YaHei"/>
              <a:cs typeface="Microsoft YaHei"/>
            </a:endParaRPr>
          </a:p>
        </p:txBody>
      </p:sp>
      <p:pic>
        <p:nvPicPr>
          <p:cNvPr id="14" name="Graphic 13">
            <a:extLst>
              <a:ext uri="{FF2B5EF4-FFF2-40B4-BE49-F238E27FC236}">
                <a16:creationId xmlns:a16="http://schemas.microsoft.com/office/drawing/2014/main" id="{1AC37B54-C3B4-9E61-9AF1-CFEC31144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sp>
          <p:nvSpPr>
            <p:cNvPr id="4" name="object 4"/>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grpSp>
      <p:sp>
        <p:nvSpPr>
          <p:cNvPr id="5" name="object 5"/>
          <p:cNvSpPr txBox="1"/>
          <p:nvPr/>
        </p:nvSpPr>
        <p:spPr>
          <a:xfrm>
            <a:off x="401523" y="942847"/>
            <a:ext cx="11561877" cy="259686"/>
          </a:xfrm>
          <a:prstGeom prst="rect">
            <a:avLst/>
          </a:prstGeom>
        </p:spPr>
        <p:txBody>
          <a:bodyPr vert="horz" wrap="square" lIns="0" tIns="13335" rIns="0" bIns="0" rtlCol="0">
            <a:spAutoFit/>
          </a:bodyPr>
          <a:lstStyle/>
          <a:p>
            <a:pPr marL="12700">
              <a:lnSpc>
                <a:spcPct val="100000"/>
              </a:lnSpc>
              <a:spcBef>
                <a:spcPts val="105"/>
              </a:spcBef>
            </a:pPr>
            <a:r>
              <a:rPr lang="en-CA" sz="1600" b="1" spc="-5" dirty="0">
                <a:latin typeface="Microsoft YaHei"/>
                <a:cs typeface="Microsoft YaHei"/>
              </a:rPr>
              <a:t>In the FAW Jiefang series chassis, it meets the 3kW~30kW driving power take-off power generation system</a:t>
            </a:r>
            <a:r>
              <a:rPr sz="1600" b="1" spc="-20" dirty="0">
                <a:latin typeface="Microsoft YaHei"/>
                <a:cs typeface="Microsoft YaHei"/>
              </a:rPr>
              <a:t>。</a:t>
            </a:r>
            <a:endParaRPr sz="1600" dirty="0">
              <a:latin typeface="Microsoft YaHei"/>
              <a:cs typeface="Microsoft YaHei"/>
            </a:endParaRPr>
          </a:p>
        </p:txBody>
      </p:sp>
      <p:graphicFrame>
        <p:nvGraphicFramePr>
          <p:cNvPr id="6" name="object 6"/>
          <p:cNvGraphicFramePr>
            <a:graphicFrameLocks noGrp="1"/>
          </p:cNvGraphicFramePr>
          <p:nvPr>
            <p:extLst>
              <p:ext uri="{D42A27DB-BD31-4B8C-83A1-F6EECF244321}">
                <p14:modId xmlns:p14="http://schemas.microsoft.com/office/powerpoint/2010/main" val="3395217710"/>
              </p:ext>
            </p:extLst>
          </p:nvPr>
        </p:nvGraphicFramePr>
        <p:xfrm>
          <a:off x="4424780" y="1371601"/>
          <a:ext cx="7538620" cy="4208049"/>
        </p:xfrm>
        <a:graphic>
          <a:graphicData uri="http://schemas.openxmlformats.org/drawingml/2006/table">
            <a:tbl>
              <a:tblPr firstRow="1" bandRow="1">
                <a:tableStyleId>{2D5ABB26-0587-4C30-8999-92F81FD0307C}</a:tableStyleId>
              </a:tblPr>
              <a:tblGrid>
                <a:gridCol w="738536">
                  <a:extLst>
                    <a:ext uri="{9D8B030D-6E8A-4147-A177-3AD203B41FA5}">
                      <a16:colId xmlns:a16="http://schemas.microsoft.com/office/drawing/2014/main" val="20000"/>
                    </a:ext>
                  </a:extLst>
                </a:gridCol>
                <a:gridCol w="3390051">
                  <a:extLst>
                    <a:ext uri="{9D8B030D-6E8A-4147-A177-3AD203B41FA5}">
                      <a16:colId xmlns:a16="http://schemas.microsoft.com/office/drawing/2014/main" val="20001"/>
                    </a:ext>
                  </a:extLst>
                </a:gridCol>
                <a:gridCol w="3410033">
                  <a:extLst>
                    <a:ext uri="{9D8B030D-6E8A-4147-A177-3AD203B41FA5}">
                      <a16:colId xmlns:a16="http://schemas.microsoft.com/office/drawing/2014/main" val="20002"/>
                    </a:ext>
                  </a:extLst>
                </a:gridCol>
              </a:tblGrid>
              <a:tr h="611070">
                <a:tc>
                  <a:txBody>
                    <a:bodyPr/>
                    <a:lstStyle/>
                    <a:p>
                      <a:pPr marL="69215" algn="ctr">
                        <a:lnSpc>
                          <a:spcPts val="1764"/>
                        </a:lnSpc>
                        <a:spcBef>
                          <a:spcPts val="1280"/>
                        </a:spcBef>
                      </a:pPr>
                      <a:r>
                        <a:rPr lang="en-CA" sz="1600" spc="-40" dirty="0">
                          <a:latin typeface="SimSun"/>
                          <a:cs typeface="SimSun"/>
                        </a:rPr>
                        <a:t>serial number</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gn="ctr">
                        <a:lnSpc>
                          <a:spcPts val="1764"/>
                        </a:lnSpc>
                        <a:spcBef>
                          <a:spcPts val="1280"/>
                        </a:spcBef>
                      </a:pPr>
                      <a:r>
                        <a:rPr lang="en-CA" sz="1600" spc="-40" dirty="0">
                          <a:latin typeface="SimSun"/>
                          <a:cs typeface="SimSun"/>
                        </a:rPr>
                        <a:t>name</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gn="ctr">
                        <a:lnSpc>
                          <a:spcPts val="1764"/>
                        </a:lnSpc>
                        <a:spcBef>
                          <a:spcPts val="1280"/>
                        </a:spcBef>
                      </a:pPr>
                      <a:r>
                        <a:rPr lang="en-CA" sz="1600" spc="-40" dirty="0">
                          <a:latin typeface="SimSun"/>
                          <a:cs typeface="SimSun"/>
                        </a:rPr>
                        <a:t>parameter</a:t>
                      </a:r>
                      <a:endParaRPr sz="1600" dirty="0">
                        <a:latin typeface="SimSun"/>
                        <a:cs typeface="SimSun"/>
                      </a:endParaRPr>
                    </a:p>
                  </a:txBody>
                  <a:tcPr marL="0" marR="0" marT="162560"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0"/>
                  </a:ext>
                </a:extLst>
              </a:tr>
              <a:tr h="386301">
                <a:tc>
                  <a:txBody>
                    <a:bodyPr/>
                    <a:lstStyle/>
                    <a:p>
                      <a:pPr marL="69215" algn="ctr">
                        <a:lnSpc>
                          <a:spcPts val="1764"/>
                        </a:lnSpc>
                        <a:spcBef>
                          <a:spcPts val="1285"/>
                        </a:spcBef>
                      </a:pPr>
                      <a:r>
                        <a:rPr sz="1600" spc="-50" dirty="0">
                          <a:latin typeface="SimSun"/>
                          <a:cs typeface="SimSun"/>
                        </a:rPr>
                        <a:t>1</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gn="ctr">
                        <a:lnSpc>
                          <a:spcPts val="1764"/>
                        </a:lnSpc>
                        <a:spcBef>
                          <a:spcPts val="1285"/>
                        </a:spcBef>
                      </a:pPr>
                      <a:r>
                        <a:rPr lang="en-CA" sz="1600" spc="-30" dirty="0">
                          <a:latin typeface="SimSun"/>
                          <a:cs typeface="SimSun"/>
                        </a:rPr>
                        <a:t>Steady-state voltage regulation</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gn="ctr">
                        <a:lnSpc>
                          <a:spcPts val="1764"/>
                        </a:lnSpc>
                        <a:spcBef>
                          <a:spcPts val="1285"/>
                        </a:spcBef>
                      </a:pPr>
                      <a:r>
                        <a:rPr sz="1600" spc="-20" dirty="0">
                          <a:latin typeface="SimSun"/>
                          <a:cs typeface="SimSun"/>
                        </a:rPr>
                        <a:t>≤±1%</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1"/>
                  </a:ext>
                </a:extLst>
              </a:tr>
              <a:tr h="386301">
                <a:tc>
                  <a:txBody>
                    <a:bodyPr/>
                    <a:lstStyle/>
                    <a:p>
                      <a:pPr marL="69215" algn="ctr">
                        <a:lnSpc>
                          <a:spcPts val="1764"/>
                        </a:lnSpc>
                        <a:spcBef>
                          <a:spcPts val="1285"/>
                        </a:spcBef>
                      </a:pPr>
                      <a:r>
                        <a:rPr sz="1600" spc="-50" dirty="0">
                          <a:latin typeface="SimSun"/>
                          <a:cs typeface="SimSun"/>
                        </a:rPr>
                        <a:t>2</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gn="ctr">
                        <a:lnSpc>
                          <a:spcPts val="1764"/>
                        </a:lnSpc>
                        <a:spcBef>
                          <a:spcPts val="1285"/>
                        </a:spcBef>
                      </a:pPr>
                      <a:r>
                        <a:rPr lang="en-CA" sz="1600" spc="-30" dirty="0">
                          <a:latin typeface="SimSun"/>
                          <a:cs typeface="SimSun"/>
                        </a:rPr>
                        <a:t>Transient voltage regulation</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gn="ctr">
                        <a:lnSpc>
                          <a:spcPts val="1764"/>
                        </a:lnSpc>
                        <a:spcBef>
                          <a:spcPts val="1285"/>
                        </a:spcBef>
                      </a:pPr>
                      <a:r>
                        <a:rPr sz="1600" spc="-10" dirty="0">
                          <a:latin typeface="SimSun"/>
                          <a:cs typeface="SimSun"/>
                        </a:rPr>
                        <a:t>≤±15%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2"/>
                  </a:ext>
                </a:extLst>
              </a:tr>
              <a:tr h="611696">
                <a:tc>
                  <a:txBody>
                    <a:bodyPr/>
                    <a:lstStyle/>
                    <a:p>
                      <a:pPr marL="69215" algn="ctr">
                        <a:lnSpc>
                          <a:spcPts val="1764"/>
                        </a:lnSpc>
                        <a:spcBef>
                          <a:spcPts val="1285"/>
                        </a:spcBef>
                      </a:pPr>
                      <a:r>
                        <a:rPr sz="1600" spc="-50" dirty="0">
                          <a:latin typeface="SimSun"/>
                          <a:cs typeface="SimSun"/>
                        </a:rPr>
                        <a:t>3</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gn="ctr">
                        <a:lnSpc>
                          <a:spcPts val="1764"/>
                        </a:lnSpc>
                        <a:spcBef>
                          <a:spcPts val="1285"/>
                        </a:spcBef>
                      </a:pPr>
                      <a:r>
                        <a:rPr lang="en-CA" sz="1600" spc="-30" dirty="0">
                          <a:latin typeface="SimSun"/>
                          <a:cs typeface="SimSun"/>
                        </a:rPr>
                        <a:t>Voltage volatility</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gn="ctr">
                        <a:lnSpc>
                          <a:spcPts val="1764"/>
                        </a:lnSpc>
                        <a:spcBef>
                          <a:spcPts val="1285"/>
                        </a:spcBef>
                        <a:tabLst>
                          <a:tab pos="2101215" algn="l"/>
                        </a:tabLst>
                      </a:pPr>
                      <a:r>
                        <a:rPr lang="en-CA" sz="1600" spc="-10" dirty="0">
                          <a:latin typeface="SimSun"/>
                          <a:cs typeface="SimSun"/>
                        </a:rPr>
                        <a:t>≤0.3% voltage settling time ≤0.5s</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3"/>
                  </a:ext>
                </a:extLst>
              </a:tr>
              <a:tr h="809315">
                <a:tc>
                  <a:txBody>
                    <a:bodyPr/>
                    <a:lstStyle/>
                    <a:p>
                      <a:pPr marL="69215" algn="ctr">
                        <a:lnSpc>
                          <a:spcPts val="1764"/>
                        </a:lnSpc>
                        <a:spcBef>
                          <a:spcPts val="1285"/>
                        </a:spcBef>
                      </a:pPr>
                      <a:r>
                        <a:rPr sz="1600" spc="-50" dirty="0">
                          <a:latin typeface="SimSun"/>
                          <a:cs typeface="SimSun"/>
                        </a:rPr>
                        <a:t>4</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gn="ctr">
                        <a:lnSpc>
                          <a:spcPts val="1764"/>
                        </a:lnSpc>
                        <a:spcBef>
                          <a:spcPts val="1285"/>
                        </a:spcBef>
                      </a:pPr>
                      <a:r>
                        <a:rPr lang="en-CA" sz="1200" spc="-30" dirty="0">
                          <a:latin typeface="SimSun"/>
                          <a:cs typeface="SimSun"/>
                        </a:rPr>
                        <a:t>Steady-state frequency regulation</a:t>
                      </a:r>
                      <a:endParaRPr sz="12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gn="ctr">
                        <a:lnSpc>
                          <a:spcPts val="1764"/>
                        </a:lnSpc>
                        <a:spcBef>
                          <a:spcPts val="1285"/>
                        </a:spcBef>
                        <a:tabLst>
                          <a:tab pos="2507615" algn="l"/>
                        </a:tabLst>
                      </a:pPr>
                      <a:r>
                        <a:rPr lang="en-CA" sz="1600" spc="-10" dirty="0">
                          <a:latin typeface="SimSun"/>
                          <a:cs typeface="SimSun"/>
                        </a:rPr>
                        <a:t>≤±0.5% Transient Frequency Regulation ≤±3%</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4"/>
                  </a:ext>
                </a:extLst>
              </a:tr>
              <a:tr h="386301">
                <a:tc>
                  <a:txBody>
                    <a:bodyPr/>
                    <a:lstStyle/>
                    <a:p>
                      <a:pPr marL="69215" algn="ctr">
                        <a:lnSpc>
                          <a:spcPts val="1764"/>
                        </a:lnSpc>
                        <a:spcBef>
                          <a:spcPts val="1285"/>
                        </a:spcBef>
                      </a:pPr>
                      <a:r>
                        <a:rPr sz="1600" spc="-50" dirty="0">
                          <a:latin typeface="SimSun"/>
                          <a:cs typeface="SimSun"/>
                        </a:rPr>
                        <a:t>5</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gn="ctr">
                        <a:lnSpc>
                          <a:spcPts val="1764"/>
                        </a:lnSpc>
                        <a:spcBef>
                          <a:spcPts val="1285"/>
                        </a:spcBef>
                      </a:pPr>
                      <a:r>
                        <a:rPr lang="en-CA" sz="1600" spc="-35" dirty="0">
                          <a:latin typeface="SimSun"/>
                          <a:cs typeface="SimSun"/>
                        </a:rPr>
                        <a:t>Frequency volatility</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gn="ctr">
                        <a:lnSpc>
                          <a:spcPts val="1764"/>
                        </a:lnSpc>
                        <a:spcBef>
                          <a:spcPts val="1285"/>
                        </a:spcBef>
                      </a:pPr>
                      <a:r>
                        <a:rPr sz="1600" spc="-10" dirty="0">
                          <a:latin typeface="SimSun"/>
                          <a:cs typeface="SimSun"/>
                        </a:rPr>
                        <a:t>≤0.25%</a:t>
                      </a:r>
                      <a:endParaRPr sz="16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5"/>
                  </a:ext>
                </a:extLst>
              </a:tr>
              <a:tr h="386301">
                <a:tc>
                  <a:txBody>
                    <a:bodyPr/>
                    <a:lstStyle/>
                    <a:p>
                      <a:pPr marL="69215" algn="ctr">
                        <a:lnSpc>
                          <a:spcPts val="1764"/>
                        </a:lnSpc>
                        <a:spcBef>
                          <a:spcPts val="1285"/>
                        </a:spcBef>
                      </a:pPr>
                      <a:r>
                        <a:rPr sz="1600" spc="-50" dirty="0">
                          <a:latin typeface="SimSun"/>
                          <a:cs typeface="SimSun"/>
                        </a:rPr>
                        <a:t>6</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gn="ctr">
                        <a:lnSpc>
                          <a:spcPts val="1764"/>
                        </a:lnSpc>
                        <a:spcBef>
                          <a:spcPts val="1285"/>
                        </a:spcBef>
                      </a:pPr>
                      <a:r>
                        <a:rPr lang="en-CA" sz="1200" spc="-30" dirty="0">
                          <a:latin typeface="SimSun"/>
                          <a:cs typeface="SimSun"/>
                        </a:rPr>
                        <a:t>Frequency stabilization time</a:t>
                      </a:r>
                      <a:endParaRPr sz="12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gn="ctr">
                        <a:lnSpc>
                          <a:spcPts val="1764"/>
                        </a:lnSpc>
                        <a:spcBef>
                          <a:spcPts val="1285"/>
                        </a:spcBef>
                      </a:pPr>
                      <a:r>
                        <a:rPr sz="1600" spc="-25" dirty="0">
                          <a:latin typeface="SimSun"/>
                          <a:cs typeface="SimSun"/>
                        </a:rPr>
                        <a:t>≤2s</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6"/>
                  </a:ext>
                </a:extLst>
              </a:tr>
              <a:tr h="591399">
                <a:tc>
                  <a:txBody>
                    <a:bodyPr/>
                    <a:lstStyle/>
                    <a:p>
                      <a:pPr marL="69215" algn="ctr">
                        <a:lnSpc>
                          <a:spcPts val="1760"/>
                        </a:lnSpc>
                        <a:spcBef>
                          <a:spcPts val="1285"/>
                        </a:spcBef>
                      </a:pPr>
                      <a:r>
                        <a:rPr sz="1600" spc="-50" dirty="0">
                          <a:latin typeface="SimSun"/>
                          <a:cs typeface="SimSun"/>
                        </a:rPr>
                        <a:t>7</a:t>
                      </a:r>
                      <a:endParaRPr sz="160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8580" algn="ctr">
                        <a:lnSpc>
                          <a:spcPts val="1760"/>
                        </a:lnSpc>
                        <a:spcBef>
                          <a:spcPts val="1285"/>
                        </a:spcBef>
                      </a:pPr>
                      <a:r>
                        <a:rPr lang="en-CA" sz="1200" spc="-30" dirty="0">
                          <a:latin typeface="SimSun"/>
                          <a:cs typeface="SimSun"/>
                        </a:rPr>
                        <a:t>Voltage waveform distortion rate</a:t>
                      </a:r>
                      <a:endParaRPr sz="12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tc>
                  <a:txBody>
                    <a:bodyPr/>
                    <a:lstStyle/>
                    <a:p>
                      <a:pPr marL="69215" algn="ctr">
                        <a:lnSpc>
                          <a:spcPts val="1760"/>
                        </a:lnSpc>
                        <a:spcBef>
                          <a:spcPts val="1285"/>
                        </a:spcBef>
                      </a:pPr>
                      <a:r>
                        <a:rPr lang="en-CA" sz="1400" spc="-10" dirty="0">
                          <a:latin typeface="SimSun"/>
                          <a:cs typeface="SimSun"/>
                        </a:rPr>
                        <a:t>≤5% reliability index: MTBF≥3000h</a:t>
                      </a:r>
                      <a:endParaRPr sz="1400" dirty="0">
                        <a:latin typeface="SimSun"/>
                        <a:cs typeface="SimSun"/>
                      </a:endParaRPr>
                    </a:p>
                  </a:txBody>
                  <a:tcPr marL="0" marR="0" marT="163195" marB="0">
                    <a:lnL w="12700">
                      <a:solidFill>
                        <a:srgbClr val="080000"/>
                      </a:solidFill>
                      <a:prstDash val="solid"/>
                    </a:lnL>
                    <a:lnR w="12700">
                      <a:solidFill>
                        <a:srgbClr val="080000"/>
                      </a:solidFill>
                      <a:prstDash val="solid"/>
                    </a:lnR>
                    <a:lnT w="12700">
                      <a:solidFill>
                        <a:srgbClr val="080000"/>
                      </a:solidFill>
                      <a:prstDash val="solid"/>
                    </a:lnT>
                    <a:lnB w="12700">
                      <a:solidFill>
                        <a:srgbClr val="080000"/>
                      </a:solidFill>
                      <a:prstDash val="solid"/>
                    </a:lnB>
                    <a:solidFill>
                      <a:srgbClr val="EFEEEC"/>
                    </a:solidFill>
                  </a:tcPr>
                </a:tc>
                <a:extLst>
                  <a:ext uri="{0D108BD9-81ED-4DB2-BD59-A6C34878D82A}">
                    <a16:rowId xmlns:a16="http://schemas.microsoft.com/office/drawing/2014/main" val="10007"/>
                  </a:ext>
                </a:extLst>
              </a:tr>
            </a:tbl>
          </a:graphicData>
        </a:graphic>
      </p:graphicFrame>
      <p:grpSp>
        <p:nvGrpSpPr>
          <p:cNvPr id="7" name="object 7"/>
          <p:cNvGrpSpPr/>
          <p:nvPr/>
        </p:nvGrpSpPr>
        <p:grpSpPr>
          <a:xfrm>
            <a:off x="381000" y="1536191"/>
            <a:ext cx="3532137" cy="4997451"/>
            <a:chOff x="381000" y="1536191"/>
            <a:chExt cx="3532137" cy="4997451"/>
          </a:xfrm>
        </p:grpSpPr>
        <p:pic>
          <p:nvPicPr>
            <p:cNvPr id="8" name="object 8"/>
            <p:cNvPicPr/>
            <p:nvPr/>
          </p:nvPicPr>
          <p:blipFill>
            <a:blip r:embed="rId2" cstate="print"/>
            <a:stretch>
              <a:fillRect/>
            </a:stretch>
          </p:blipFill>
          <p:spPr>
            <a:xfrm>
              <a:off x="381000" y="1536191"/>
              <a:ext cx="3526536" cy="3881628"/>
            </a:xfrm>
            <a:prstGeom prst="rect">
              <a:avLst/>
            </a:prstGeom>
          </p:spPr>
        </p:pic>
        <p:sp>
          <p:nvSpPr>
            <p:cNvPr id="9" name="object 9"/>
            <p:cNvSpPr/>
            <p:nvPr/>
          </p:nvSpPr>
          <p:spPr>
            <a:xfrm>
              <a:off x="623837" y="6191670"/>
              <a:ext cx="3289300" cy="334010"/>
            </a:xfrm>
            <a:custGeom>
              <a:avLst/>
              <a:gdLst/>
              <a:ahLst/>
              <a:cxnLst/>
              <a:rect l="l" t="t" r="r" b="b"/>
              <a:pathLst>
                <a:path w="3289300" h="334009">
                  <a:moveTo>
                    <a:pt x="3121914" y="0"/>
                  </a:moveTo>
                  <a:lnTo>
                    <a:pt x="3121914" y="83439"/>
                  </a:lnTo>
                  <a:lnTo>
                    <a:pt x="0" y="83439"/>
                  </a:lnTo>
                  <a:lnTo>
                    <a:pt x="0" y="250317"/>
                  </a:lnTo>
                  <a:lnTo>
                    <a:pt x="3121914" y="250317"/>
                  </a:lnTo>
                  <a:lnTo>
                    <a:pt x="3121914" y="333756"/>
                  </a:lnTo>
                  <a:lnTo>
                    <a:pt x="3288792" y="166878"/>
                  </a:lnTo>
                  <a:lnTo>
                    <a:pt x="3121914" y="0"/>
                  </a:lnTo>
                  <a:close/>
                </a:path>
              </a:pathLst>
            </a:custGeom>
            <a:solidFill>
              <a:srgbClr val="6FAC46"/>
            </a:solidFill>
          </p:spPr>
          <p:txBody>
            <a:bodyPr wrap="square" lIns="0" tIns="0" rIns="0" bIns="0" rtlCol="0"/>
            <a:lstStyle/>
            <a:p>
              <a:pPr algn="l" rtl="0"/>
              <a:endParaRPr/>
            </a:p>
          </p:txBody>
        </p:sp>
        <p:sp>
          <p:nvSpPr>
            <p:cNvPr id="10" name="object 10"/>
            <p:cNvSpPr/>
            <p:nvPr/>
          </p:nvSpPr>
          <p:spPr>
            <a:xfrm>
              <a:off x="618743" y="6199632"/>
              <a:ext cx="3289300" cy="334010"/>
            </a:xfrm>
            <a:custGeom>
              <a:avLst/>
              <a:gdLst/>
              <a:ahLst/>
              <a:cxnLst/>
              <a:rect l="l" t="t" r="r" b="b"/>
              <a:pathLst>
                <a:path w="3289300" h="334009">
                  <a:moveTo>
                    <a:pt x="0" y="83439"/>
                  </a:moveTo>
                  <a:lnTo>
                    <a:pt x="3121914" y="83439"/>
                  </a:lnTo>
                  <a:lnTo>
                    <a:pt x="3121914" y="0"/>
                  </a:lnTo>
                  <a:lnTo>
                    <a:pt x="3288792" y="166878"/>
                  </a:lnTo>
                  <a:lnTo>
                    <a:pt x="3121914" y="333756"/>
                  </a:lnTo>
                  <a:lnTo>
                    <a:pt x="3121914" y="250317"/>
                  </a:lnTo>
                  <a:lnTo>
                    <a:pt x="0" y="250317"/>
                  </a:lnTo>
                  <a:lnTo>
                    <a:pt x="0" y="83439"/>
                  </a:lnTo>
                  <a:close/>
                </a:path>
              </a:pathLst>
            </a:custGeom>
            <a:ln w="12700">
              <a:solidFill>
                <a:srgbClr val="6FAC46"/>
              </a:solidFill>
            </a:ln>
          </p:spPr>
          <p:txBody>
            <a:bodyPr wrap="square" lIns="0" tIns="0" rIns="0" bIns="0" rtlCol="0"/>
            <a:lstStyle/>
            <a:p>
              <a:pPr algn="l" rtl="0"/>
              <a:endParaRPr/>
            </a:p>
          </p:txBody>
        </p:sp>
      </p:grpSp>
      <p:sp>
        <p:nvSpPr>
          <p:cNvPr id="11" name="object 11"/>
          <p:cNvSpPr txBox="1"/>
          <p:nvPr/>
        </p:nvSpPr>
        <p:spPr>
          <a:xfrm>
            <a:off x="213359" y="5676087"/>
            <a:ext cx="4211422" cy="505267"/>
          </a:xfrm>
          <a:prstGeom prst="rect">
            <a:avLst/>
          </a:prstGeom>
        </p:spPr>
        <p:txBody>
          <a:bodyPr vert="horz" wrap="square" lIns="0" tIns="12700" rIns="0" bIns="0" rtlCol="0">
            <a:spAutoFit/>
          </a:bodyPr>
          <a:lstStyle/>
          <a:p>
            <a:pPr marL="12700">
              <a:lnSpc>
                <a:spcPct val="100000"/>
              </a:lnSpc>
              <a:spcBef>
                <a:spcPts val="100"/>
              </a:spcBef>
            </a:pPr>
            <a:r>
              <a:rPr lang="en-CA" sz="1600" spc="-10" dirty="0">
                <a:latin typeface="Microsoft YaHei"/>
                <a:cs typeface="Microsoft YaHei"/>
              </a:rPr>
              <a:t>The main technical parameters of the product</a:t>
            </a:r>
            <a:endParaRPr sz="1600" dirty="0">
              <a:latin typeface="Microsoft YaHei"/>
              <a:cs typeface="Microsoft YaHei"/>
            </a:endParaRPr>
          </a:p>
        </p:txBody>
      </p:sp>
      <p:sp>
        <p:nvSpPr>
          <p:cNvPr id="12" name="object 12"/>
          <p:cNvSpPr txBox="1">
            <a:spLocks noGrp="1"/>
          </p:cNvSpPr>
          <p:nvPr>
            <p:ph type="title"/>
          </p:nvPr>
        </p:nvSpPr>
        <p:spPr>
          <a:xfrm>
            <a:off x="612140" y="203403"/>
            <a:ext cx="7693660" cy="382156"/>
          </a:xfrm>
          <a:prstGeom prst="rect">
            <a:avLst/>
          </a:prstGeom>
        </p:spPr>
        <p:txBody>
          <a:bodyPr vert="horz" wrap="square" lIns="0" tIns="12700" rIns="0" bIns="0" rtlCol="0">
            <a:spAutoFit/>
          </a:bodyPr>
          <a:lstStyle/>
          <a:p>
            <a:pPr marL="12700">
              <a:lnSpc>
                <a:spcPct val="100000"/>
              </a:lnSpc>
              <a:spcBef>
                <a:spcPts val="100"/>
              </a:spcBef>
            </a:pPr>
            <a:r>
              <a:rPr lang="en-CA" spc="-10" dirty="0"/>
              <a:t>product project 8 - sample testing</a:t>
            </a:r>
            <a:endParaRPr spc="-20" dirty="0"/>
          </a:p>
        </p:txBody>
      </p:sp>
      <p:sp>
        <p:nvSpPr>
          <p:cNvPr id="13" name="object 13"/>
          <p:cNvSpPr txBox="1"/>
          <p:nvPr/>
        </p:nvSpPr>
        <p:spPr>
          <a:xfrm>
            <a:off x="4458970" y="5762333"/>
            <a:ext cx="7767220" cy="874598"/>
          </a:xfrm>
          <a:prstGeom prst="rect">
            <a:avLst/>
          </a:prstGeom>
        </p:spPr>
        <p:txBody>
          <a:bodyPr vert="horz" wrap="square" lIns="0" tIns="12700" rIns="0" bIns="0" rtlCol="0">
            <a:spAutoFit/>
          </a:bodyPr>
          <a:lstStyle/>
          <a:p>
            <a:pPr marL="12700">
              <a:lnSpc>
                <a:spcPct val="100000"/>
              </a:lnSpc>
              <a:spcBef>
                <a:spcPts val="100"/>
              </a:spcBef>
            </a:pPr>
            <a:r>
              <a:rPr lang="en-CA" sz="1400" spc="-10" dirty="0">
                <a:solidFill>
                  <a:srgbClr val="333333"/>
                </a:solidFill>
                <a:latin typeface="Microsoft YaHei"/>
                <a:cs typeface="Microsoft YaHei"/>
              </a:rPr>
              <a:t>25kW drive-to-power generation system, currently the customer is in the planning stage, expected The prototype installation was completed in September 2022 and is expected to be completed in the first half of 2023 Mass production will be finalized in the second half of 2023 and more than 1,000 units are expected to be put into production</a:t>
            </a:r>
            <a:r>
              <a:rPr sz="1400" spc="-15" dirty="0">
                <a:solidFill>
                  <a:srgbClr val="333333"/>
                </a:solidFill>
                <a:latin typeface="Microsoft YaHei"/>
                <a:cs typeface="Microsoft YaHei"/>
              </a:rPr>
              <a:t>。</a:t>
            </a:r>
            <a:endParaRPr sz="1400" dirty="0">
              <a:latin typeface="Microsoft YaHei"/>
              <a:cs typeface="Microsoft YaHei"/>
            </a:endParaRPr>
          </a:p>
        </p:txBody>
      </p:sp>
      <p:pic>
        <p:nvPicPr>
          <p:cNvPr id="14" name="Graphic 13">
            <a:extLst>
              <a:ext uri="{FF2B5EF4-FFF2-40B4-BE49-F238E27FC236}">
                <a16:creationId xmlns:a16="http://schemas.microsoft.com/office/drawing/2014/main" id="{A0E7161A-FDC7-D752-DAAD-B03376CDCE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914400"/>
            <a:ext cx="5105400" cy="1177887"/>
          </a:xfrm>
          <a:prstGeom prst="rect">
            <a:avLst/>
          </a:prstGeom>
        </p:spPr>
        <p:txBody>
          <a:bodyPr vert="horz" wrap="square" lIns="0" tIns="173355" rIns="0" bIns="0" rtlCol="0">
            <a:spAutoFit/>
          </a:bodyPr>
          <a:lstStyle/>
          <a:p>
            <a:pPr marL="12700">
              <a:lnSpc>
                <a:spcPct val="100000"/>
              </a:lnSpc>
              <a:spcBef>
                <a:spcPts val="1365"/>
              </a:spcBef>
            </a:pPr>
            <a:r>
              <a:rPr lang="en-CA" sz="2000" b="1" spc="-15" dirty="0">
                <a:latin typeface="Microsoft YaHei"/>
                <a:cs typeface="Microsoft YaHei"/>
              </a:rPr>
              <a:t>Power take-off motor</a:t>
            </a:r>
            <a:endParaRPr sz="2000" dirty="0">
              <a:latin typeface="Microsoft YaHei"/>
              <a:cs typeface="Microsoft YaHei"/>
            </a:endParaRPr>
          </a:p>
          <a:p>
            <a:pPr marL="12700">
              <a:lnSpc>
                <a:spcPct val="100000"/>
              </a:lnSpc>
              <a:spcBef>
                <a:spcPts val="1135"/>
              </a:spcBef>
            </a:pPr>
            <a:r>
              <a:rPr lang="en-CA" sz="1800" dirty="0">
                <a:latin typeface="Microsoft YaHei"/>
                <a:cs typeface="Microsoft YaHei"/>
              </a:rPr>
              <a:t>Source: China Industrial Ordnance XX Research Institute</a:t>
            </a:r>
            <a:endParaRPr sz="1800" dirty="0">
              <a:latin typeface="Microsoft YaHei"/>
              <a:cs typeface="Microsoft YaHei"/>
            </a:endParaRPr>
          </a:p>
        </p:txBody>
      </p:sp>
      <p:sp>
        <p:nvSpPr>
          <p:cNvPr id="3" name="object 3"/>
          <p:cNvSpPr txBox="1"/>
          <p:nvPr/>
        </p:nvSpPr>
        <p:spPr>
          <a:xfrm>
            <a:off x="6382258" y="783338"/>
            <a:ext cx="5305425" cy="2066078"/>
          </a:xfrm>
          <a:prstGeom prst="rect">
            <a:avLst/>
          </a:prstGeom>
        </p:spPr>
        <p:txBody>
          <a:bodyPr vert="horz" wrap="square" lIns="0" tIns="181610" rIns="0" bIns="0" rtlCol="0">
            <a:spAutoFit/>
          </a:bodyPr>
          <a:lstStyle/>
          <a:p>
            <a:pPr marL="12700">
              <a:lnSpc>
                <a:spcPct val="100000"/>
              </a:lnSpc>
              <a:spcBef>
                <a:spcPts val="1430"/>
              </a:spcBef>
            </a:pPr>
            <a:r>
              <a:rPr lang="en-CA" sz="2000" b="1" spc="-10" dirty="0">
                <a:latin typeface="Microsoft YaHei"/>
                <a:cs typeface="Microsoft YaHei"/>
              </a:rPr>
              <a:t>Project overview</a:t>
            </a:r>
            <a:r>
              <a:rPr sz="2000" b="1" spc="-10" dirty="0">
                <a:latin typeface="Microsoft YaHei"/>
                <a:cs typeface="Microsoft YaHei"/>
              </a:rPr>
              <a:t>：</a:t>
            </a:r>
            <a:endParaRPr sz="2000" dirty="0">
              <a:latin typeface="Microsoft YaHei"/>
              <a:cs typeface="Microsoft YaHei"/>
            </a:endParaRPr>
          </a:p>
          <a:p>
            <a:pPr marL="373380">
              <a:lnSpc>
                <a:spcPct val="150000"/>
              </a:lnSpc>
              <a:spcBef>
                <a:spcPts val="1060"/>
              </a:spcBef>
            </a:pPr>
            <a:r>
              <a:rPr lang="en-CA" sz="1600" spc="-5" dirty="0">
                <a:latin typeface="Microsoft YaHei"/>
                <a:cs typeface="Microsoft YaHei"/>
              </a:rPr>
              <a:t>Special vehicles can be fully modified with a power take-off power generation system during driving/parking Full 100kW power supply, can be high-voltage DC/400V AC superstructure.</a:t>
            </a:r>
            <a:endParaRPr sz="1600" dirty="0">
              <a:latin typeface="Microsoft YaHei"/>
              <a:cs typeface="Microsoft YaHei"/>
            </a:endParaRPr>
          </a:p>
        </p:txBody>
      </p:sp>
      <p:pic>
        <p:nvPicPr>
          <p:cNvPr id="6" name="object 6"/>
          <p:cNvPicPr/>
          <p:nvPr/>
        </p:nvPicPr>
        <p:blipFill>
          <a:blip r:embed="rId2" cstate="print"/>
          <a:stretch>
            <a:fillRect/>
          </a:stretch>
        </p:blipFill>
        <p:spPr>
          <a:xfrm>
            <a:off x="152400" y="2971800"/>
            <a:ext cx="5774309" cy="3810000"/>
          </a:xfrm>
          <a:prstGeom prst="rect">
            <a:avLst/>
          </a:prstGeom>
        </p:spPr>
      </p:pic>
      <p:sp>
        <p:nvSpPr>
          <p:cNvPr id="7" name="object 7"/>
          <p:cNvSpPr txBox="1">
            <a:spLocks noGrp="1"/>
          </p:cNvSpPr>
          <p:nvPr>
            <p:ph type="title"/>
          </p:nvPr>
        </p:nvSpPr>
        <p:spPr>
          <a:xfrm>
            <a:off x="685800" y="208604"/>
            <a:ext cx="9025637" cy="382156"/>
          </a:xfrm>
          <a:prstGeom prst="rect">
            <a:avLst/>
          </a:prstGeom>
        </p:spPr>
        <p:txBody>
          <a:bodyPr vert="horz" wrap="square" lIns="0" tIns="12700" rIns="0" bIns="0" rtlCol="0">
            <a:spAutoFit/>
          </a:bodyPr>
          <a:lstStyle/>
          <a:p>
            <a:pPr marL="12700">
              <a:lnSpc>
                <a:spcPct val="100000"/>
              </a:lnSpc>
              <a:spcBef>
                <a:spcPts val="100"/>
              </a:spcBef>
            </a:pPr>
            <a:r>
              <a:rPr lang="en-CA" spc="-10" dirty="0"/>
              <a:t>product project 9 - sample testing</a:t>
            </a:r>
            <a:endParaRPr spc="-25" dirty="0"/>
          </a:p>
        </p:txBody>
      </p:sp>
      <p:pic>
        <p:nvPicPr>
          <p:cNvPr id="8" name="Picture 7">
            <a:extLst>
              <a:ext uri="{FF2B5EF4-FFF2-40B4-BE49-F238E27FC236}">
                <a16:creationId xmlns:a16="http://schemas.microsoft.com/office/drawing/2014/main" id="{495DC7EF-62DF-D669-C851-631A953A0B39}"/>
              </a:ext>
            </a:extLst>
          </p:cNvPr>
          <p:cNvPicPr>
            <a:picLocks noChangeAspect="1"/>
          </p:cNvPicPr>
          <p:nvPr/>
        </p:nvPicPr>
        <p:blipFill>
          <a:blip r:embed="rId3"/>
          <a:stretch>
            <a:fillRect/>
          </a:stretch>
        </p:blipFill>
        <p:spPr>
          <a:xfrm>
            <a:off x="5977455" y="2971800"/>
            <a:ext cx="6205401" cy="3810000"/>
          </a:xfrm>
          <a:prstGeom prst="rect">
            <a:avLst/>
          </a:prstGeom>
        </p:spPr>
      </p:pic>
      <p:pic>
        <p:nvPicPr>
          <p:cNvPr id="4" name="Graphic 3">
            <a:extLst>
              <a:ext uri="{FF2B5EF4-FFF2-40B4-BE49-F238E27FC236}">
                <a16:creationId xmlns:a16="http://schemas.microsoft.com/office/drawing/2014/main" id="{991947CC-9EFC-6BAA-2EE6-BEBAC68687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1830" y="-457200"/>
            <a:ext cx="2092569" cy="1600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771144" y="1754123"/>
              <a:ext cx="2935605" cy="487680"/>
            </a:xfrm>
            <a:custGeom>
              <a:avLst/>
              <a:gdLst/>
              <a:ahLst/>
              <a:cxnLst/>
              <a:rect l="l" t="t" r="r" b="b"/>
              <a:pathLst>
                <a:path w="2935604" h="487680">
                  <a:moveTo>
                    <a:pt x="2724911" y="0"/>
                  </a:moveTo>
                  <a:lnTo>
                    <a:pt x="209600" y="0"/>
                  </a:lnTo>
                  <a:lnTo>
                    <a:pt x="0" y="487679"/>
                  </a:lnTo>
                  <a:lnTo>
                    <a:pt x="2935223" y="487679"/>
                  </a:lnTo>
                  <a:lnTo>
                    <a:pt x="2724911" y="0"/>
                  </a:lnTo>
                  <a:close/>
                </a:path>
              </a:pathLst>
            </a:custGeom>
            <a:solidFill>
              <a:srgbClr val="C02F2A"/>
            </a:solidFill>
          </p:spPr>
          <p:txBody>
            <a:bodyPr wrap="square" lIns="0" tIns="0" rIns="0" bIns="0" rtlCol="0"/>
            <a:lstStyle/>
            <a:p>
              <a:endParaRPr/>
            </a:p>
          </p:txBody>
        </p:sp>
        <p:sp>
          <p:nvSpPr>
            <p:cNvPr id="5" name="object 5"/>
            <p:cNvSpPr/>
            <p:nvPr/>
          </p:nvSpPr>
          <p:spPr>
            <a:xfrm>
              <a:off x="0" y="2244851"/>
              <a:ext cx="12192000" cy="2443480"/>
            </a:xfrm>
            <a:custGeom>
              <a:avLst/>
              <a:gdLst/>
              <a:ahLst/>
              <a:cxnLst/>
              <a:rect l="l" t="t" r="r" b="b"/>
              <a:pathLst>
                <a:path w="12192000" h="2443479">
                  <a:moveTo>
                    <a:pt x="12192000" y="0"/>
                  </a:moveTo>
                  <a:lnTo>
                    <a:pt x="0" y="0"/>
                  </a:lnTo>
                  <a:lnTo>
                    <a:pt x="0" y="2442972"/>
                  </a:lnTo>
                  <a:lnTo>
                    <a:pt x="12192000" y="2442972"/>
                  </a:lnTo>
                  <a:lnTo>
                    <a:pt x="12192000" y="0"/>
                  </a:lnTo>
                  <a:close/>
                </a:path>
              </a:pathLst>
            </a:custGeom>
            <a:solidFill>
              <a:srgbClr val="4D4847"/>
            </a:solidFill>
          </p:spPr>
          <p:txBody>
            <a:bodyPr wrap="square" lIns="0" tIns="0" rIns="0" bIns="0" rtlCol="0"/>
            <a:lstStyle/>
            <a:p>
              <a:endParaRPr/>
            </a:p>
          </p:txBody>
        </p:sp>
        <p:sp>
          <p:nvSpPr>
            <p:cNvPr id="6" name="object 6"/>
            <p:cNvSpPr/>
            <p:nvPr/>
          </p:nvSpPr>
          <p:spPr>
            <a:xfrm>
              <a:off x="979932" y="1754123"/>
              <a:ext cx="2514600" cy="2687320"/>
            </a:xfrm>
            <a:custGeom>
              <a:avLst/>
              <a:gdLst/>
              <a:ahLst/>
              <a:cxnLst/>
              <a:rect l="l" t="t" r="r" b="b"/>
              <a:pathLst>
                <a:path w="2514600" h="2687320">
                  <a:moveTo>
                    <a:pt x="2514599" y="0"/>
                  </a:moveTo>
                  <a:lnTo>
                    <a:pt x="0" y="0"/>
                  </a:lnTo>
                  <a:lnTo>
                    <a:pt x="0" y="2686812"/>
                  </a:lnTo>
                  <a:lnTo>
                    <a:pt x="2514599" y="2686812"/>
                  </a:lnTo>
                  <a:lnTo>
                    <a:pt x="2514599" y="0"/>
                  </a:lnTo>
                  <a:close/>
                </a:path>
              </a:pathLst>
            </a:custGeom>
            <a:solidFill>
              <a:srgbClr val="C02F2A"/>
            </a:solidFill>
          </p:spPr>
          <p:txBody>
            <a:bodyPr wrap="square" lIns="0" tIns="0" rIns="0" bIns="0" rtlCol="0"/>
            <a:lstStyle/>
            <a:p>
              <a:endParaRPr/>
            </a:p>
          </p:txBody>
        </p:sp>
      </p:grpSp>
      <p:sp>
        <p:nvSpPr>
          <p:cNvPr id="7" name="object 7"/>
          <p:cNvSpPr txBox="1">
            <a:spLocks noGrp="1"/>
          </p:cNvSpPr>
          <p:nvPr>
            <p:ph type="title"/>
          </p:nvPr>
        </p:nvSpPr>
        <p:spPr>
          <a:xfrm>
            <a:off x="3875532" y="3207143"/>
            <a:ext cx="8316468" cy="443711"/>
          </a:xfrm>
          <a:prstGeom prst="rect">
            <a:avLst/>
          </a:prstGeom>
        </p:spPr>
        <p:txBody>
          <a:bodyPr vert="horz" wrap="square" lIns="0" tIns="12700" rIns="0" bIns="0" rtlCol="0">
            <a:spAutoFit/>
          </a:bodyPr>
          <a:lstStyle/>
          <a:p>
            <a:pPr marL="12700">
              <a:lnSpc>
                <a:spcPct val="100000"/>
              </a:lnSpc>
              <a:spcBef>
                <a:spcPts val="100"/>
              </a:spcBef>
            </a:pPr>
            <a:r>
              <a:rPr lang="en-CA" sz="2800" spc="434" dirty="0">
                <a:solidFill>
                  <a:srgbClr val="F4FAF5"/>
                </a:solidFill>
              </a:rPr>
              <a:t>Product introduction continue</a:t>
            </a:r>
            <a:endParaRPr sz="2800" dirty="0"/>
          </a:p>
        </p:txBody>
      </p:sp>
      <p:sp>
        <p:nvSpPr>
          <p:cNvPr id="8" name="object 8"/>
          <p:cNvSpPr txBox="1"/>
          <p:nvPr/>
        </p:nvSpPr>
        <p:spPr>
          <a:xfrm>
            <a:off x="979932" y="2244851"/>
            <a:ext cx="2514600" cy="2196465"/>
          </a:xfrm>
          <a:prstGeom prst="rect">
            <a:avLst/>
          </a:prstGeom>
          <a:solidFill>
            <a:srgbClr val="C02F2A"/>
          </a:solidFill>
        </p:spPr>
        <p:txBody>
          <a:bodyPr vert="horz" wrap="square" lIns="0" tIns="0" rIns="0" bIns="0" rtlCol="0">
            <a:spAutoFit/>
          </a:bodyPr>
          <a:lstStyle/>
          <a:p>
            <a:pPr marL="309245">
              <a:lnSpc>
                <a:spcPts val="14315"/>
              </a:lnSpc>
            </a:pPr>
            <a:r>
              <a:rPr sz="12000" b="1" spc="-25" dirty="0">
                <a:solidFill>
                  <a:srgbClr val="FFFFFF"/>
                </a:solidFill>
                <a:latin typeface="Microsoft YaHei"/>
                <a:cs typeface="Microsoft YaHei"/>
              </a:rPr>
              <a:t>01</a:t>
            </a:r>
            <a:endParaRPr sz="12000">
              <a:latin typeface="Microsoft YaHei"/>
              <a:cs typeface="Microsoft YaHei"/>
            </a:endParaRPr>
          </a:p>
        </p:txBody>
      </p:sp>
      <p:pic>
        <p:nvPicPr>
          <p:cNvPr id="9" name="Graphic 8">
            <a:extLst>
              <a:ext uri="{FF2B5EF4-FFF2-40B4-BE49-F238E27FC236}">
                <a16:creationId xmlns:a16="http://schemas.microsoft.com/office/drawing/2014/main" id="{D01F1066-3343-0749-ADCF-28C2A2F449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771144" y="1754123"/>
              <a:ext cx="2935605" cy="487680"/>
            </a:xfrm>
            <a:custGeom>
              <a:avLst/>
              <a:gdLst/>
              <a:ahLst/>
              <a:cxnLst/>
              <a:rect l="l" t="t" r="r" b="b"/>
              <a:pathLst>
                <a:path w="2935604" h="487680">
                  <a:moveTo>
                    <a:pt x="2724911" y="0"/>
                  </a:moveTo>
                  <a:lnTo>
                    <a:pt x="209600" y="0"/>
                  </a:lnTo>
                  <a:lnTo>
                    <a:pt x="0" y="487679"/>
                  </a:lnTo>
                  <a:lnTo>
                    <a:pt x="2935223" y="487679"/>
                  </a:lnTo>
                  <a:lnTo>
                    <a:pt x="2724911" y="0"/>
                  </a:lnTo>
                  <a:close/>
                </a:path>
              </a:pathLst>
            </a:custGeom>
            <a:solidFill>
              <a:srgbClr val="C02F2A"/>
            </a:solidFill>
          </p:spPr>
          <p:txBody>
            <a:bodyPr wrap="square" lIns="0" tIns="0" rIns="0" bIns="0" rtlCol="0"/>
            <a:lstStyle/>
            <a:p>
              <a:endParaRPr/>
            </a:p>
          </p:txBody>
        </p:sp>
        <p:sp>
          <p:nvSpPr>
            <p:cNvPr id="5" name="object 5"/>
            <p:cNvSpPr/>
            <p:nvPr/>
          </p:nvSpPr>
          <p:spPr>
            <a:xfrm>
              <a:off x="0" y="2244851"/>
              <a:ext cx="12192000" cy="2443480"/>
            </a:xfrm>
            <a:custGeom>
              <a:avLst/>
              <a:gdLst/>
              <a:ahLst/>
              <a:cxnLst/>
              <a:rect l="l" t="t" r="r" b="b"/>
              <a:pathLst>
                <a:path w="12192000" h="2443479">
                  <a:moveTo>
                    <a:pt x="12192000" y="0"/>
                  </a:moveTo>
                  <a:lnTo>
                    <a:pt x="0" y="0"/>
                  </a:lnTo>
                  <a:lnTo>
                    <a:pt x="0" y="2442972"/>
                  </a:lnTo>
                  <a:lnTo>
                    <a:pt x="12192000" y="2442972"/>
                  </a:lnTo>
                  <a:lnTo>
                    <a:pt x="12192000" y="0"/>
                  </a:lnTo>
                  <a:close/>
                </a:path>
              </a:pathLst>
            </a:custGeom>
            <a:solidFill>
              <a:srgbClr val="4D4847"/>
            </a:solidFill>
          </p:spPr>
          <p:txBody>
            <a:bodyPr wrap="square" lIns="0" tIns="0" rIns="0" bIns="0" rtlCol="0"/>
            <a:lstStyle/>
            <a:p>
              <a:endParaRPr/>
            </a:p>
          </p:txBody>
        </p:sp>
        <p:sp>
          <p:nvSpPr>
            <p:cNvPr id="6" name="object 6"/>
            <p:cNvSpPr/>
            <p:nvPr/>
          </p:nvSpPr>
          <p:spPr>
            <a:xfrm>
              <a:off x="979932" y="1754123"/>
              <a:ext cx="2514600" cy="2687320"/>
            </a:xfrm>
            <a:custGeom>
              <a:avLst/>
              <a:gdLst/>
              <a:ahLst/>
              <a:cxnLst/>
              <a:rect l="l" t="t" r="r" b="b"/>
              <a:pathLst>
                <a:path w="2514600" h="2687320">
                  <a:moveTo>
                    <a:pt x="2514599" y="0"/>
                  </a:moveTo>
                  <a:lnTo>
                    <a:pt x="0" y="0"/>
                  </a:lnTo>
                  <a:lnTo>
                    <a:pt x="0" y="2686812"/>
                  </a:lnTo>
                  <a:lnTo>
                    <a:pt x="2514599" y="2686812"/>
                  </a:lnTo>
                  <a:lnTo>
                    <a:pt x="2514599" y="0"/>
                  </a:lnTo>
                  <a:close/>
                </a:path>
              </a:pathLst>
            </a:custGeom>
            <a:solidFill>
              <a:srgbClr val="C02F2A"/>
            </a:solidFill>
          </p:spPr>
          <p:txBody>
            <a:bodyPr wrap="square" lIns="0" tIns="0" rIns="0" bIns="0" rtlCol="0"/>
            <a:lstStyle/>
            <a:p>
              <a:endParaRPr/>
            </a:p>
          </p:txBody>
        </p:sp>
      </p:grpSp>
      <p:sp>
        <p:nvSpPr>
          <p:cNvPr id="7" name="object 7"/>
          <p:cNvSpPr txBox="1">
            <a:spLocks noGrp="1"/>
          </p:cNvSpPr>
          <p:nvPr>
            <p:ph type="title"/>
          </p:nvPr>
        </p:nvSpPr>
        <p:spPr>
          <a:xfrm>
            <a:off x="3703320" y="2818257"/>
            <a:ext cx="8336280" cy="936154"/>
          </a:xfrm>
          <a:prstGeom prst="rect">
            <a:avLst/>
          </a:prstGeom>
        </p:spPr>
        <p:txBody>
          <a:bodyPr vert="horz" wrap="square" lIns="0" tIns="12700" rIns="0" bIns="0" rtlCol="0">
            <a:spAutoFit/>
          </a:bodyPr>
          <a:lstStyle/>
          <a:p>
            <a:pPr marL="12700">
              <a:lnSpc>
                <a:spcPct val="100000"/>
              </a:lnSpc>
              <a:spcBef>
                <a:spcPts val="100"/>
              </a:spcBef>
            </a:pPr>
            <a:r>
              <a:rPr lang="en-CA" sz="6000" spc="434" dirty="0">
                <a:solidFill>
                  <a:srgbClr val="F4FAF5"/>
                </a:solidFill>
              </a:rPr>
              <a:t>Market planning</a:t>
            </a:r>
            <a:endParaRPr sz="6000" dirty="0"/>
          </a:p>
        </p:txBody>
      </p:sp>
      <p:sp>
        <p:nvSpPr>
          <p:cNvPr id="8" name="object 8"/>
          <p:cNvSpPr txBox="1"/>
          <p:nvPr/>
        </p:nvSpPr>
        <p:spPr>
          <a:xfrm>
            <a:off x="979932" y="2244851"/>
            <a:ext cx="2514600" cy="2196465"/>
          </a:xfrm>
          <a:prstGeom prst="rect">
            <a:avLst/>
          </a:prstGeom>
          <a:solidFill>
            <a:srgbClr val="C02F2A"/>
          </a:solidFill>
        </p:spPr>
        <p:txBody>
          <a:bodyPr vert="horz" wrap="square" lIns="0" tIns="0" rIns="0" bIns="0" rtlCol="0">
            <a:spAutoFit/>
          </a:bodyPr>
          <a:lstStyle/>
          <a:p>
            <a:pPr marL="309245">
              <a:lnSpc>
                <a:spcPts val="14315"/>
              </a:lnSpc>
            </a:pPr>
            <a:r>
              <a:rPr sz="12000" b="1" spc="-25" dirty="0">
                <a:solidFill>
                  <a:srgbClr val="FFFFFF"/>
                </a:solidFill>
                <a:latin typeface="Microsoft YaHei"/>
                <a:cs typeface="Microsoft YaHei"/>
              </a:rPr>
              <a:t>03</a:t>
            </a:r>
            <a:endParaRPr sz="12000">
              <a:latin typeface="Microsoft YaHei"/>
              <a:cs typeface="Microsoft YaHei"/>
            </a:endParaRPr>
          </a:p>
        </p:txBody>
      </p:sp>
      <p:pic>
        <p:nvPicPr>
          <p:cNvPr id="14" name="Graphic 13">
            <a:extLst>
              <a:ext uri="{FF2B5EF4-FFF2-40B4-BE49-F238E27FC236}">
                <a16:creationId xmlns:a16="http://schemas.microsoft.com/office/drawing/2014/main" id="{D56BAE34-CE85-04C4-A567-C18014231F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1567180"/>
            </a:xfrm>
            <a:custGeom>
              <a:avLst/>
              <a:gdLst/>
              <a:ahLst/>
              <a:cxnLst/>
              <a:rect l="l" t="t" r="r" b="b"/>
              <a:pathLst>
                <a:path w="12192000" h="1567180">
                  <a:moveTo>
                    <a:pt x="0" y="1566672"/>
                  </a:moveTo>
                  <a:lnTo>
                    <a:pt x="12192000" y="1566672"/>
                  </a:lnTo>
                  <a:lnTo>
                    <a:pt x="12192000" y="0"/>
                  </a:lnTo>
                  <a:lnTo>
                    <a:pt x="0" y="0"/>
                  </a:lnTo>
                  <a:lnTo>
                    <a:pt x="0" y="1566672"/>
                  </a:lnTo>
                  <a:close/>
                </a:path>
              </a:pathLst>
            </a:custGeom>
            <a:solidFill>
              <a:srgbClr val="EFEEEC"/>
            </a:solidFill>
          </p:spPr>
          <p:txBody>
            <a:bodyPr wrap="square" lIns="0" tIns="0" rIns="0" bIns="0" rtlCol="0"/>
            <a:lstStyle/>
            <a:p>
              <a:endParaRPr/>
            </a:p>
          </p:txBody>
        </p:sp>
        <p:sp>
          <p:nvSpPr>
            <p:cNvPr id="4" name="object 4"/>
            <p:cNvSpPr/>
            <p:nvPr/>
          </p:nvSpPr>
          <p:spPr>
            <a:xfrm>
              <a:off x="0" y="1566671"/>
              <a:ext cx="12192000" cy="5291455"/>
            </a:xfrm>
            <a:custGeom>
              <a:avLst/>
              <a:gdLst/>
              <a:ahLst/>
              <a:cxnLst/>
              <a:rect l="l" t="t" r="r" b="b"/>
              <a:pathLst>
                <a:path w="12192000" h="5291455">
                  <a:moveTo>
                    <a:pt x="12192000" y="0"/>
                  </a:moveTo>
                  <a:lnTo>
                    <a:pt x="10709910" y="0"/>
                  </a:lnTo>
                  <a:lnTo>
                    <a:pt x="9265920" y="0"/>
                  </a:lnTo>
                  <a:lnTo>
                    <a:pt x="0" y="0"/>
                  </a:lnTo>
                  <a:lnTo>
                    <a:pt x="0" y="5291328"/>
                  </a:lnTo>
                  <a:lnTo>
                    <a:pt x="8410308" y="5291328"/>
                  </a:lnTo>
                  <a:lnTo>
                    <a:pt x="11077042" y="5291328"/>
                  </a:lnTo>
                  <a:lnTo>
                    <a:pt x="11272685" y="5291328"/>
                  </a:lnTo>
                  <a:lnTo>
                    <a:pt x="12192000" y="5291328"/>
                  </a:lnTo>
                  <a:lnTo>
                    <a:pt x="12192000" y="3943350"/>
                  </a:lnTo>
                  <a:lnTo>
                    <a:pt x="12192000" y="2070100"/>
                  </a:lnTo>
                  <a:lnTo>
                    <a:pt x="12192000" y="0"/>
                  </a:lnTo>
                  <a:close/>
                </a:path>
              </a:pathLst>
            </a:custGeom>
            <a:solidFill>
              <a:srgbClr val="4D4847"/>
            </a:solidFill>
          </p:spPr>
          <p:txBody>
            <a:bodyPr wrap="square" lIns="0" tIns="0" rIns="0" bIns="0" rtlCol="0"/>
            <a:lstStyle/>
            <a:p>
              <a:endParaRPr/>
            </a:p>
          </p:txBody>
        </p:sp>
      </p:grpSp>
      <p:sp>
        <p:nvSpPr>
          <p:cNvPr id="5" name="object 5"/>
          <p:cNvSpPr txBox="1">
            <a:spLocks noGrp="1"/>
          </p:cNvSpPr>
          <p:nvPr>
            <p:ph type="title"/>
          </p:nvPr>
        </p:nvSpPr>
        <p:spPr>
          <a:xfrm>
            <a:off x="694740" y="152780"/>
            <a:ext cx="4504004"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solidFill>
                  <a:srgbClr val="000000"/>
                </a:solidFill>
              </a:rPr>
              <a:t>Market planning</a:t>
            </a:r>
            <a:endParaRPr sz="2800" dirty="0"/>
          </a:p>
        </p:txBody>
      </p:sp>
      <p:grpSp>
        <p:nvGrpSpPr>
          <p:cNvPr id="6" name="object 6"/>
          <p:cNvGrpSpPr/>
          <p:nvPr/>
        </p:nvGrpSpPr>
        <p:grpSpPr>
          <a:xfrm>
            <a:off x="0" y="227075"/>
            <a:ext cx="12192000" cy="6631305"/>
            <a:chOff x="0" y="227075"/>
            <a:chExt cx="12192000" cy="6631305"/>
          </a:xfrm>
        </p:grpSpPr>
        <p:sp>
          <p:nvSpPr>
            <p:cNvPr id="7" name="object 7"/>
            <p:cNvSpPr/>
            <p:nvPr/>
          </p:nvSpPr>
          <p:spPr>
            <a:xfrm>
              <a:off x="213360"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8" name="object 8"/>
            <p:cNvPicPr/>
            <p:nvPr/>
          </p:nvPicPr>
          <p:blipFill>
            <a:blip r:embed="rId2" cstate="print"/>
            <a:stretch>
              <a:fillRect/>
            </a:stretch>
          </p:blipFill>
          <p:spPr>
            <a:xfrm>
              <a:off x="8072628" y="1303020"/>
              <a:ext cx="2822448" cy="1969007"/>
            </a:xfrm>
            <a:prstGeom prst="rect">
              <a:avLst/>
            </a:prstGeom>
          </p:spPr>
        </p:pic>
        <p:pic>
          <p:nvPicPr>
            <p:cNvPr id="9" name="object 9"/>
            <p:cNvPicPr/>
            <p:nvPr/>
          </p:nvPicPr>
          <p:blipFill>
            <a:blip r:embed="rId3" cstate="print"/>
            <a:stretch>
              <a:fillRect/>
            </a:stretch>
          </p:blipFill>
          <p:spPr>
            <a:xfrm>
              <a:off x="9369552" y="3317747"/>
              <a:ext cx="2822448" cy="1969008"/>
            </a:xfrm>
            <a:prstGeom prst="rect">
              <a:avLst/>
            </a:prstGeom>
          </p:spPr>
        </p:pic>
        <p:pic>
          <p:nvPicPr>
            <p:cNvPr id="10" name="object 10"/>
            <p:cNvPicPr/>
            <p:nvPr/>
          </p:nvPicPr>
          <p:blipFill>
            <a:blip r:embed="rId4" cstate="print"/>
            <a:stretch>
              <a:fillRect/>
            </a:stretch>
          </p:blipFill>
          <p:spPr>
            <a:xfrm>
              <a:off x="1202435" y="3311397"/>
              <a:ext cx="2822448" cy="1919224"/>
            </a:xfrm>
            <a:prstGeom prst="rect">
              <a:avLst/>
            </a:prstGeom>
          </p:spPr>
        </p:pic>
        <p:pic>
          <p:nvPicPr>
            <p:cNvPr id="11" name="object 11"/>
            <p:cNvPicPr/>
            <p:nvPr/>
          </p:nvPicPr>
          <p:blipFill>
            <a:blip r:embed="rId5" cstate="print"/>
            <a:stretch>
              <a:fillRect/>
            </a:stretch>
          </p:blipFill>
          <p:spPr>
            <a:xfrm>
              <a:off x="0" y="1299972"/>
              <a:ext cx="2820923" cy="1972055"/>
            </a:xfrm>
            <a:prstGeom prst="rect">
              <a:avLst/>
            </a:prstGeom>
          </p:spPr>
        </p:pic>
        <p:pic>
          <p:nvPicPr>
            <p:cNvPr id="12" name="object 12"/>
            <p:cNvPicPr/>
            <p:nvPr/>
          </p:nvPicPr>
          <p:blipFill>
            <a:blip r:embed="rId6" cstate="print"/>
            <a:stretch>
              <a:fillRect/>
            </a:stretch>
          </p:blipFill>
          <p:spPr>
            <a:xfrm>
              <a:off x="5315712" y="3285743"/>
              <a:ext cx="2822447" cy="1970531"/>
            </a:xfrm>
            <a:prstGeom prst="rect">
              <a:avLst/>
            </a:prstGeom>
          </p:spPr>
        </p:pic>
        <p:pic>
          <p:nvPicPr>
            <p:cNvPr id="13" name="object 13"/>
            <p:cNvPicPr/>
            <p:nvPr/>
          </p:nvPicPr>
          <p:blipFill>
            <a:blip r:embed="rId7" cstate="print"/>
            <a:stretch>
              <a:fillRect/>
            </a:stretch>
          </p:blipFill>
          <p:spPr>
            <a:xfrm>
              <a:off x="4043171" y="1303020"/>
              <a:ext cx="2822448" cy="1969007"/>
            </a:xfrm>
            <a:prstGeom prst="rect">
              <a:avLst/>
            </a:prstGeom>
          </p:spPr>
        </p:pic>
        <p:sp>
          <p:nvSpPr>
            <p:cNvPr id="14" name="object 14"/>
            <p:cNvSpPr/>
            <p:nvPr/>
          </p:nvSpPr>
          <p:spPr>
            <a:xfrm>
              <a:off x="886968" y="1877567"/>
              <a:ext cx="10276840" cy="2045335"/>
            </a:xfrm>
            <a:custGeom>
              <a:avLst/>
              <a:gdLst/>
              <a:ahLst/>
              <a:cxnLst/>
              <a:rect l="l" t="t" r="r" b="b"/>
              <a:pathLst>
                <a:path w="10276840" h="2045335">
                  <a:moveTo>
                    <a:pt x="264160" y="1810258"/>
                  </a:moveTo>
                  <a:lnTo>
                    <a:pt x="258038" y="1804670"/>
                  </a:lnTo>
                  <a:lnTo>
                    <a:pt x="242557" y="1799882"/>
                  </a:lnTo>
                  <a:lnTo>
                    <a:pt x="235978" y="1799209"/>
                  </a:lnTo>
                  <a:lnTo>
                    <a:pt x="229196" y="1799882"/>
                  </a:lnTo>
                  <a:lnTo>
                    <a:pt x="222338" y="1801876"/>
                  </a:lnTo>
                  <a:lnTo>
                    <a:pt x="12242" y="1906778"/>
                  </a:lnTo>
                  <a:lnTo>
                    <a:pt x="3060" y="1910969"/>
                  </a:lnTo>
                  <a:lnTo>
                    <a:pt x="0" y="1917319"/>
                  </a:lnTo>
                  <a:lnTo>
                    <a:pt x="0" y="1929130"/>
                  </a:lnTo>
                  <a:lnTo>
                    <a:pt x="3060" y="1933321"/>
                  </a:lnTo>
                  <a:lnTo>
                    <a:pt x="12242" y="1936877"/>
                  </a:lnTo>
                  <a:lnTo>
                    <a:pt x="222338" y="2041779"/>
                  </a:lnTo>
                  <a:lnTo>
                    <a:pt x="229196" y="2044179"/>
                  </a:lnTo>
                  <a:lnTo>
                    <a:pt x="235978" y="2045195"/>
                  </a:lnTo>
                  <a:lnTo>
                    <a:pt x="242557" y="2045055"/>
                  </a:lnTo>
                  <a:lnTo>
                    <a:pt x="248856" y="2043938"/>
                  </a:lnTo>
                  <a:lnTo>
                    <a:pt x="258038" y="2039747"/>
                  </a:lnTo>
                  <a:lnTo>
                    <a:pt x="264160" y="2034159"/>
                  </a:lnTo>
                  <a:lnTo>
                    <a:pt x="264160" y="1810258"/>
                  </a:lnTo>
                  <a:close/>
                </a:path>
                <a:path w="10276840" h="2045335">
                  <a:moveTo>
                    <a:pt x="2203704" y="133985"/>
                  </a:moveTo>
                  <a:lnTo>
                    <a:pt x="1953768" y="0"/>
                  </a:lnTo>
                  <a:lnTo>
                    <a:pt x="1953768" y="265176"/>
                  </a:lnTo>
                  <a:lnTo>
                    <a:pt x="2203704" y="133985"/>
                  </a:lnTo>
                  <a:close/>
                </a:path>
                <a:path w="10276840" h="2045335">
                  <a:moveTo>
                    <a:pt x="4363720" y="1810258"/>
                  </a:moveTo>
                  <a:lnTo>
                    <a:pt x="4357497" y="1804670"/>
                  </a:lnTo>
                  <a:lnTo>
                    <a:pt x="4341977" y="1799882"/>
                  </a:lnTo>
                  <a:lnTo>
                    <a:pt x="4335348" y="1799209"/>
                  </a:lnTo>
                  <a:lnTo>
                    <a:pt x="4328541" y="1799882"/>
                  </a:lnTo>
                  <a:lnTo>
                    <a:pt x="4321683" y="1801876"/>
                  </a:lnTo>
                  <a:lnTo>
                    <a:pt x="4110355" y="1906778"/>
                  </a:lnTo>
                  <a:lnTo>
                    <a:pt x="4101084" y="1910969"/>
                  </a:lnTo>
                  <a:lnTo>
                    <a:pt x="4098036" y="1917319"/>
                  </a:lnTo>
                  <a:lnTo>
                    <a:pt x="4098036" y="1929130"/>
                  </a:lnTo>
                  <a:lnTo>
                    <a:pt x="4101084" y="1933321"/>
                  </a:lnTo>
                  <a:lnTo>
                    <a:pt x="4110355" y="1936877"/>
                  </a:lnTo>
                  <a:lnTo>
                    <a:pt x="4321683" y="2041779"/>
                  </a:lnTo>
                  <a:lnTo>
                    <a:pt x="4328541" y="2044179"/>
                  </a:lnTo>
                  <a:lnTo>
                    <a:pt x="4335348" y="2045195"/>
                  </a:lnTo>
                  <a:lnTo>
                    <a:pt x="4341977" y="2045055"/>
                  </a:lnTo>
                  <a:lnTo>
                    <a:pt x="4348353" y="2043938"/>
                  </a:lnTo>
                  <a:lnTo>
                    <a:pt x="4357497" y="2039747"/>
                  </a:lnTo>
                  <a:lnTo>
                    <a:pt x="4363720" y="2034159"/>
                  </a:lnTo>
                  <a:lnTo>
                    <a:pt x="4363720" y="1810258"/>
                  </a:lnTo>
                  <a:close/>
                </a:path>
                <a:path w="10276840" h="2045335">
                  <a:moveTo>
                    <a:pt x="6240780" y="133985"/>
                  </a:moveTo>
                  <a:lnTo>
                    <a:pt x="5990844" y="0"/>
                  </a:lnTo>
                  <a:lnTo>
                    <a:pt x="5990844" y="265176"/>
                  </a:lnTo>
                  <a:lnTo>
                    <a:pt x="6240780" y="133985"/>
                  </a:lnTo>
                  <a:close/>
                </a:path>
                <a:path w="10276840" h="2045335">
                  <a:moveTo>
                    <a:pt x="8481568" y="1810258"/>
                  </a:moveTo>
                  <a:lnTo>
                    <a:pt x="8475345" y="1804670"/>
                  </a:lnTo>
                  <a:lnTo>
                    <a:pt x="8459826" y="1799882"/>
                  </a:lnTo>
                  <a:lnTo>
                    <a:pt x="8453196" y="1799209"/>
                  </a:lnTo>
                  <a:lnTo>
                    <a:pt x="8446389" y="1799882"/>
                  </a:lnTo>
                  <a:lnTo>
                    <a:pt x="8439531" y="1801876"/>
                  </a:lnTo>
                  <a:lnTo>
                    <a:pt x="8228203" y="1906778"/>
                  </a:lnTo>
                  <a:lnTo>
                    <a:pt x="8218932" y="1910969"/>
                  </a:lnTo>
                  <a:lnTo>
                    <a:pt x="8215884" y="1917319"/>
                  </a:lnTo>
                  <a:lnTo>
                    <a:pt x="8215884" y="1929130"/>
                  </a:lnTo>
                  <a:lnTo>
                    <a:pt x="8218932" y="1933321"/>
                  </a:lnTo>
                  <a:lnTo>
                    <a:pt x="8228203" y="1936877"/>
                  </a:lnTo>
                  <a:lnTo>
                    <a:pt x="8439531" y="2041779"/>
                  </a:lnTo>
                  <a:lnTo>
                    <a:pt x="8446389" y="2044179"/>
                  </a:lnTo>
                  <a:lnTo>
                    <a:pt x="8453196" y="2045195"/>
                  </a:lnTo>
                  <a:lnTo>
                    <a:pt x="8459826" y="2045055"/>
                  </a:lnTo>
                  <a:lnTo>
                    <a:pt x="8466201" y="2043938"/>
                  </a:lnTo>
                  <a:lnTo>
                    <a:pt x="8475345" y="2039747"/>
                  </a:lnTo>
                  <a:lnTo>
                    <a:pt x="8481568" y="2034159"/>
                  </a:lnTo>
                  <a:lnTo>
                    <a:pt x="8481568" y="1810258"/>
                  </a:lnTo>
                  <a:close/>
                </a:path>
                <a:path w="10276840" h="2045335">
                  <a:moveTo>
                    <a:pt x="10276332" y="133985"/>
                  </a:moveTo>
                  <a:lnTo>
                    <a:pt x="10026396" y="0"/>
                  </a:lnTo>
                  <a:lnTo>
                    <a:pt x="10026396" y="265176"/>
                  </a:lnTo>
                  <a:lnTo>
                    <a:pt x="10276332" y="133985"/>
                  </a:lnTo>
                  <a:close/>
                </a:path>
              </a:pathLst>
            </a:custGeom>
            <a:solidFill>
              <a:srgbClr val="F4FAF5"/>
            </a:solidFill>
          </p:spPr>
          <p:txBody>
            <a:bodyPr wrap="square" lIns="0" tIns="0" rIns="0" bIns="0" rtlCol="0"/>
            <a:lstStyle/>
            <a:p>
              <a:endParaRPr/>
            </a:p>
          </p:txBody>
        </p:sp>
        <p:pic>
          <p:nvPicPr>
            <p:cNvPr id="15" name="object 15"/>
            <p:cNvPicPr/>
            <p:nvPr/>
          </p:nvPicPr>
          <p:blipFill>
            <a:blip r:embed="rId8" cstate="print"/>
            <a:stretch>
              <a:fillRect/>
            </a:stretch>
          </p:blipFill>
          <p:spPr>
            <a:xfrm>
              <a:off x="7981188" y="5269990"/>
              <a:ext cx="2318004" cy="1588006"/>
            </a:xfrm>
            <a:prstGeom prst="rect">
              <a:avLst/>
            </a:prstGeom>
          </p:spPr>
        </p:pic>
        <p:sp>
          <p:nvSpPr>
            <p:cNvPr id="16" name="object 16"/>
            <p:cNvSpPr/>
            <p:nvPr/>
          </p:nvSpPr>
          <p:spPr>
            <a:xfrm>
              <a:off x="2772155" y="5385816"/>
              <a:ext cx="248920" cy="265430"/>
            </a:xfrm>
            <a:custGeom>
              <a:avLst/>
              <a:gdLst/>
              <a:ahLst/>
              <a:cxnLst/>
              <a:rect l="l" t="t" r="r" b="b"/>
              <a:pathLst>
                <a:path w="248919" h="265429">
                  <a:moveTo>
                    <a:pt x="0" y="0"/>
                  </a:moveTo>
                  <a:lnTo>
                    <a:pt x="0" y="265176"/>
                  </a:lnTo>
                  <a:lnTo>
                    <a:pt x="248412" y="133985"/>
                  </a:lnTo>
                  <a:lnTo>
                    <a:pt x="0" y="0"/>
                  </a:lnTo>
                  <a:close/>
                </a:path>
              </a:pathLst>
            </a:custGeom>
            <a:solidFill>
              <a:srgbClr val="F4FAF5"/>
            </a:solidFill>
          </p:spPr>
          <p:txBody>
            <a:bodyPr wrap="square" lIns="0" tIns="0" rIns="0" bIns="0" rtlCol="0"/>
            <a:lstStyle/>
            <a:p>
              <a:endParaRPr/>
            </a:p>
          </p:txBody>
        </p:sp>
        <p:pic>
          <p:nvPicPr>
            <p:cNvPr id="17" name="object 17"/>
            <p:cNvPicPr/>
            <p:nvPr/>
          </p:nvPicPr>
          <p:blipFill>
            <a:blip r:embed="rId9" cstate="print"/>
            <a:stretch>
              <a:fillRect/>
            </a:stretch>
          </p:blipFill>
          <p:spPr>
            <a:xfrm>
              <a:off x="0" y="5266943"/>
              <a:ext cx="2729483" cy="1591054"/>
            </a:xfrm>
            <a:prstGeom prst="rect">
              <a:avLst/>
            </a:prstGeom>
          </p:spPr>
        </p:pic>
        <p:sp>
          <p:nvSpPr>
            <p:cNvPr id="18" name="object 18"/>
            <p:cNvSpPr/>
            <p:nvPr/>
          </p:nvSpPr>
          <p:spPr>
            <a:xfrm>
              <a:off x="6484620" y="5385815"/>
              <a:ext cx="4163695" cy="334010"/>
            </a:xfrm>
            <a:custGeom>
              <a:avLst/>
              <a:gdLst/>
              <a:ahLst/>
              <a:cxnLst/>
              <a:rect l="l" t="t" r="r" b="b"/>
              <a:pathLst>
                <a:path w="4163695" h="334010">
                  <a:moveTo>
                    <a:pt x="248412" y="133985"/>
                  </a:moveTo>
                  <a:lnTo>
                    <a:pt x="0" y="0"/>
                  </a:lnTo>
                  <a:lnTo>
                    <a:pt x="0" y="265176"/>
                  </a:lnTo>
                  <a:lnTo>
                    <a:pt x="248412" y="133985"/>
                  </a:lnTo>
                  <a:close/>
                </a:path>
                <a:path w="4163695" h="334010">
                  <a:moveTo>
                    <a:pt x="4163568" y="203377"/>
                  </a:moveTo>
                  <a:lnTo>
                    <a:pt x="3913632" y="70104"/>
                  </a:lnTo>
                  <a:lnTo>
                    <a:pt x="3913632" y="333756"/>
                  </a:lnTo>
                  <a:lnTo>
                    <a:pt x="4163568" y="203377"/>
                  </a:lnTo>
                  <a:close/>
                </a:path>
              </a:pathLst>
            </a:custGeom>
            <a:solidFill>
              <a:srgbClr val="F4FAF5"/>
            </a:solidFill>
          </p:spPr>
          <p:txBody>
            <a:bodyPr wrap="square" lIns="0" tIns="0" rIns="0" bIns="0" rtlCol="0"/>
            <a:lstStyle/>
            <a:p>
              <a:endParaRPr/>
            </a:p>
          </p:txBody>
        </p:sp>
      </p:grpSp>
      <p:sp>
        <p:nvSpPr>
          <p:cNvPr id="19" name="object 19"/>
          <p:cNvSpPr txBox="1"/>
          <p:nvPr/>
        </p:nvSpPr>
        <p:spPr>
          <a:xfrm>
            <a:off x="2887725" y="1950615"/>
            <a:ext cx="1043940" cy="949619"/>
          </a:xfrm>
          <a:prstGeom prst="rect">
            <a:avLst/>
          </a:prstGeom>
        </p:spPr>
        <p:txBody>
          <a:bodyPr vert="horz" wrap="square" lIns="0" tIns="13335" rIns="0" bIns="0" rtlCol="0">
            <a:spAutoFit/>
          </a:bodyPr>
          <a:lstStyle/>
          <a:p>
            <a:pPr algn="ctr">
              <a:lnSpc>
                <a:spcPct val="100000"/>
              </a:lnSpc>
              <a:spcBef>
                <a:spcPts val="105"/>
              </a:spcBef>
            </a:pPr>
            <a:r>
              <a:rPr lang="en-CA" sz="1200" b="1" spc="-20" dirty="0">
                <a:solidFill>
                  <a:srgbClr val="FFFFFF"/>
                </a:solidFill>
                <a:latin typeface="Microsoft YaHei"/>
                <a:cs typeface="Microsoft YaHei"/>
              </a:rPr>
              <a:t>Energy storage frequency regulation
power supply</a:t>
            </a:r>
            <a:endParaRPr sz="1200" dirty="0">
              <a:latin typeface="Microsoft YaHei"/>
              <a:cs typeface="Microsoft YaHei"/>
            </a:endParaRPr>
          </a:p>
        </p:txBody>
      </p:sp>
      <p:sp>
        <p:nvSpPr>
          <p:cNvPr id="20" name="object 20"/>
          <p:cNvSpPr txBox="1"/>
          <p:nvPr/>
        </p:nvSpPr>
        <p:spPr>
          <a:xfrm>
            <a:off x="6925818" y="2287346"/>
            <a:ext cx="1043940" cy="764953"/>
          </a:xfrm>
          <a:prstGeom prst="rect">
            <a:avLst/>
          </a:prstGeom>
        </p:spPr>
        <p:txBody>
          <a:bodyPr vert="horz" wrap="square" lIns="0" tIns="13335" rIns="0" bIns="0" rtlCol="0">
            <a:spAutoFit/>
          </a:bodyPr>
          <a:lstStyle/>
          <a:p>
            <a:pPr marL="12700">
              <a:lnSpc>
                <a:spcPct val="100000"/>
              </a:lnSpc>
              <a:spcBef>
                <a:spcPts val="105"/>
              </a:spcBef>
            </a:pPr>
            <a:r>
              <a:rPr lang="en-CA" sz="1200" b="1" spc="-20" dirty="0">
                <a:solidFill>
                  <a:srgbClr val="FFFFFF"/>
                </a:solidFill>
                <a:latin typeface="Microsoft YaHei"/>
                <a:cs typeface="Microsoft YaHei"/>
              </a:rPr>
              <a:t>Train traction
Energy storage power supply</a:t>
            </a:r>
            <a:endParaRPr sz="1200" dirty="0">
              <a:latin typeface="Microsoft YaHei"/>
              <a:cs typeface="Microsoft YaHei"/>
            </a:endParaRPr>
          </a:p>
        </p:txBody>
      </p:sp>
      <p:sp>
        <p:nvSpPr>
          <p:cNvPr id="21" name="object 21"/>
          <p:cNvSpPr txBox="1"/>
          <p:nvPr/>
        </p:nvSpPr>
        <p:spPr>
          <a:xfrm>
            <a:off x="10961878" y="2287346"/>
            <a:ext cx="1043940" cy="752129"/>
          </a:xfrm>
          <a:prstGeom prst="rect">
            <a:avLst/>
          </a:prstGeom>
        </p:spPr>
        <p:txBody>
          <a:bodyPr vert="horz" wrap="square" lIns="0" tIns="13335" rIns="0" bIns="0" rtlCol="0">
            <a:spAutoFit/>
          </a:bodyPr>
          <a:lstStyle/>
          <a:p>
            <a:pPr marL="12700" marR="5080" algn="ctr">
              <a:lnSpc>
                <a:spcPct val="100000"/>
              </a:lnSpc>
              <a:spcBef>
                <a:spcPts val="105"/>
              </a:spcBef>
            </a:pPr>
            <a:r>
              <a:rPr lang="en-CA" sz="1200" b="1" spc="-20" dirty="0">
                <a:solidFill>
                  <a:srgbClr val="FFFFFF"/>
                </a:solidFill>
                <a:latin typeface="Microsoft YaHei"/>
                <a:cs typeface="Microsoft YaHei"/>
              </a:rPr>
              <a:t>Military power and starting power</a:t>
            </a:r>
            <a:endParaRPr sz="1200" dirty="0">
              <a:latin typeface="Microsoft YaHei"/>
              <a:cs typeface="Microsoft YaHei"/>
            </a:endParaRPr>
          </a:p>
        </p:txBody>
      </p:sp>
      <p:sp>
        <p:nvSpPr>
          <p:cNvPr id="22" name="object 22"/>
          <p:cNvSpPr txBox="1"/>
          <p:nvPr/>
        </p:nvSpPr>
        <p:spPr>
          <a:xfrm>
            <a:off x="8272653" y="3993007"/>
            <a:ext cx="1043940" cy="566822"/>
          </a:xfrm>
          <a:prstGeom prst="rect">
            <a:avLst/>
          </a:prstGeom>
        </p:spPr>
        <p:txBody>
          <a:bodyPr vert="horz" wrap="square" lIns="0" tIns="12700" rIns="0" bIns="0" rtlCol="0">
            <a:spAutoFit/>
          </a:bodyPr>
          <a:lstStyle/>
          <a:p>
            <a:pPr marL="266700" marR="5080" indent="-254635">
              <a:lnSpc>
                <a:spcPct val="100000"/>
              </a:lnSpc>
              <a:spcBef>
                <a:spcPts val="100"/>
              </a:spcBef>
            </a:pPr>
            <a:r>
              <a:rPr lang="en-CA" sz="1200" b="1" spc="-15" dirty="0">
                <a:solidFill>
                  <a:srgbClr val="FFFFFF"/>
                </a:solidFill>
                <a:latin typeface="Microsoft YaHei"/>
                <a:cs typeface="Microsoft YaHei"/>
              </a:rPr>
              <a:t>HAECO power supply</a:t>
            </a:r>
            <a:endParaRPr sz="1200" dirty="0">
              <a:latin typeface="Microsoft YaHei"/>
              <a:cs typeface="Microsoft YaHei"/>
            </a:endParaRPr>
          </a:p>
        </p:txBody>
      </p:sp>
      <p:sp>
        <p:nvSpPr>
          <p:cNvPr id="23" name="object 23"/>
          <p:cNvSpPr txBox="1"/>
          <p:nvPr/>
        </p:nvSpPr>
        <p:spPr>
          <a:xfrm>
            <a:off x="4154804" y="3993007"/>
            <a:ext cx="1043940" cy="566822"/>
          </a:xfrm>
          <a:prstGeom prst="rect">
            <a:avLst/>
          </a:prstGeom>
        </p:spPr>
        <p:txBody>
          <a:bodyPr vert="horz" wrap="square" lIns="0" tIns="12700" rIns="0" bIns="0" rtlCol="0">
            <a:spAutoFit/>
          </a:bodyPr>
          <a:lstStyle/>
          <a:p>
            <a:pPr marL="266700" marR="5080" indent="-254635" algn="ctr">
              <a:lnSpc>
                <a:spcPct val="100000"/>
              </a:lnSpc>
              <a:spcBef>
                <a:spcPts val="100"/>
              </a:spcBef>
            </a:pPr>
            <a:r>
              <a:rPr lang="en-CA" sz="1200" b="1" spc="-15" dirty="0">
                <a:solidFill>
                  <a:srgbClr val="FFFFFF"/>
                </a:solidFill>
                <a:latin typeface="Microsoft YaHei"/>
                <a:cs typeface="Microsoft YaHei"/>
              </a:rPr>
              <a:t>Minecart power supply</a:t>
            </a:r>
            <a:endParaRPr sz="1200" dirty="0">
              <a:latin typeface="Microsoft YaHei"/>
              <a:cs typeface="Microsoft YaHei"/>
            </a:endParaRPr>
          </a:p>
        </p:txBody>
      </p:sp>
      <p:sp>
        <p:nvSpPr>
          <p:cNvPr id="24" name="object 24"/>
          <p:cNvSpPr txBox="1"/>
          <p:nvPr/>
        </p:nvSpPr>
        <p:spPr>
          <a:xfrm>
            <a:off x="58013" y="3993007"/>
            <a:ext cx="1038860" cy="566822"/>
          </a:xfrm>
          <a:prstGeom prst="rect">
            <a:avLst/>
          </a:prstGeom>
        </p:spPr>
        <p:txBody>
          <a:bodyPr vert="horz" wrap="square" lIns="0" tIns="12700" rIns="0" bIns="0" rtlCol="0">
            <a:spAutoFit/>
          </a:bodyPr>
          <a:lstStyle/>
          <a:p>
            <a:pPr marL="263525" marR="5080" indent="-251460" algn="ctr">
              <a:lnSpc>
                <a:spcPct val="100000"/>
              </a:lnSpc>
              <a:spcBef>
                <a:spcPts val="100"/>
              </a:spcBef>
            </a:pPr>
            <a:r>
              <a:rPr lang="en-CA" sz="1200" b="1" spc="-20" dirty="0">
                <a:solidFill>
                  <a:srgbClr val="FFFFFF"/>
                </a:solidFill>
                <a:latin typeface="Microsoft YaHei"/>
                <a:cs typeface="Microsoft YaHei"/>
              </a:rPr>
              <a:t>BRT bus power supply</a:t>
            </a:r>
            <a:endParaRPr sz="1200" dirty="0">
              <a:latin typeface="Microsoft YaHei"/>
              <a:cs typeface="Microsoft YaHei"/>
            </a:endParaRPr>
          </a:p>
        </p:txBody>
      </p:sp>
      <p:sp>
        <p:nvSpPr>
          <p:cNvPr id="25" name="object 25"/>
          <p:cNvSpPr txBox="1"/>
          <p:nvPr/>
        </p:nvSpPr>
        <p:spPr>
          <a:xfrm>
            <a:off x="58014" y="788048"/>
            <a:ext cx="12133986" cy="319959"/>
          </a:xfrm>
          <a:prstGeom prst="rect">
            <a:avLst/>
          </a:prstGeom>
        </p:spPr>
        <p:txBody>
          <a:bodyPr vert="horz" wrap="square" lIns="0" tIns="12065" rIns="0" bIns="0" rtlCol="0">
            <a:spAutoFit/>
          </a:bodyPr>
          <a:lstStyle/>
          <a:p>
            <a:pPr marL="12700">
              <a:lnSpc>
                <a:spcPct val="100000"/>
              </a:lnSpc>
              <a:spcBef>
                <a:spcPts val="95"/>
              </a:spcBef>
            </a:pPr>
            <a:r>
              <a:rPr lang="en-CA" sz="2000" b="1" spc="-45" dirty="0">
                <a:latin typeface="Microsoft YaHei"/>
                <a:cs typeface="Microsoft YaHei"/>
              </a:rPr>
              <a:t>Based on military products, make efforts to civilian products</a:t>
            </a:r>
            <a:endParaRPr sz="2000" dirty="0">
              <a:latin typeface="Microsoft YaHei"/>
              <a:cs typeface="Microsoft YaHei"/>
            </a:endParaRPr>
          </a:p>
        </p:txBody>
      </p:sp>
      <p:sp>
        <p:nvSpPr>
          <p:cNvPr id="26" name="object 26"/>
          <p:cNvSpPr txBox="1"/>
          <p:nvPr/>
        </p:nvSpPr>
        <p:spPr>
          <a:xfrm>
            <a:off x="2853689" y="5876035"/>
            <a:ext cx="1043940" cy="566822"/>
          </a:xfrm>
          <a:prstGeom prst="rect">
            <a:avLst/>
          </a:prstGeom>
        </p:spPr>
        <p:txBody>
          <a:bodyPr vert="horz" wrap="square" lIns="0" tIns="12700" rIns="0" bIns="0" rtlCol="0">
            <a:spAutoFit/>
          </a:bodyPr>
          <a:lstStyle/>
          <a:p>
            <a:pPr marL="266700" marR="5080" indent="-254635">
              <a:lnSpc>
                <a:spcPct val="100000"/>
              </a:lnSpc>
              <a:spcBef>
                <a:spcPts val="100"/>
              </a:spcBef>
            </a:pPr>
            <a:r>
              <a:rPr lang="en-CA" sz="1200" b="1" spc="-15" dirty="0">
                <a:solidFill>
                  <a:srgbClr val="FFFFFF"/>
                </a:solidFill>
                <a:latin typeface="Microsoft YaHei"/>
                <a:cs typeface="Microsoft YaHei"/>
              </a:rPr>
              <a:t>Logistics support vehicles</a:t>
            </a:r>
            <a:endParaRPr sz="1200" dirty="0">
              <a:latin typeface="Microsoft YaHei"/>
              <a:cs typeface="Microsoft YaHei"/>
            </a:endParaRPr>
          </a:p>
        </p:txBody>
      </p:sp>
      <p:sp>
        <p:nvSpPr>
          <p:cNvPr id="27" name="object 27"/>
          <p:cNvSpPr txBox="1"/>
          <p:nvPr/>
        </p:nvSpPr>
        <p:spPr>
          <a:xfrm>
            <a:off x="6566407" y="5876035"/>
            <a:ext cx="1043940" cy="874598"/>
          </a:xfrm>
          <a:prstGeom prst="rect">
            <a:avLst/>
          </a:prstGeom>
        </p:spPr>
        <p:txBody>
          <a:bodyPr vert="horz" wrap="square" lIns="0" tIns="12700" rIns="0" bIns="0" rtlCol="0">
            <a:spAutoFit/>
          </a:bodyPr>
          <a:lstStyle/>
          <a:p>
            <a:pPr marL="266700" marR="5080" indent="-254635" algn="ctr">
              <a:lnSpc>
                <a:spcPct val="100000"/>
              </a:lnSpc>
              <a:spcBef>
                <a:spcPts val="100"/>
              </a:spcBef>
            </a:pPr>
            <a:r>
              <a:rPr lang="en-CA" sz="1400" b="1" spc="-15" dirty="0">
                <a:solidFill>
                  <a:srgbClr val="FFFFFF"/>
                </a:solidFill>
                <a:latin typeface="Microsoft YaHei"/>
                <a:cs typeface="Microsoft YaHei"/>
              </a:rPr>
              <a:t>Accompanying covered vehicle</a:t>
            </a:r>
            <a:endParaRPr sz="1400" dirty="0">
              <a:latin typeface="Microsoft YaHei"/>
              <a:cs typeface="Microsoft YaHei"/>
            </a:endParaRPr>
          </a:p>
        </p:txBody>
      </p:sp>
      <p:sp>
        <p:nvSpPr>
          <p:cNvPr id="28" name="object 28"/>
          <p:cNvSpPr txBox="1"/>
          <p:nvPr/>
        </p:nvSpPr>
        <p:spPr>
          <a:xfrm>
            <a:off x="10621771" y="5919012"/>
            <a:ext cx="1043940" cy="843821"/>
          </a:xfrm>
          <a:prstGeom prst="rect">
            <a:avLst/>
          </a:prstGeom>
        </p:spPr>
        <p:txBody>
          <a:bodyPr vert="horz" wrap="square" lIns="0" tIns="12700" rIns="0" bIns="0" rtlCol="0">
            <a:spAutoFit/>
          </a:bodyPr>
          <a:lstStyle/>
          <a:p>
            <a:pPr marL="12700">
              <a:lnSpc>
                <a:spcPct val="100000"/>
              </a:lnSpc>
              <a:spcBef>
                <a:spcPts val="100"/>
              </a:spcBef>
            </a:pPr>
            <a:r>
              <a:rPr lang="en-CA" b="1" spc="-15" dirty="0">
                <a:solidFill>
                  <a:srgbClr val="FFFFFF"/>
                </a:solidFill>
                <a:latin typeface="Microsoft YaHei"/>
                <a:cs typeface="Microsoft YaHei"/>
              </a:rPr>
              <a:t>Main combat vehicle</a:t>
            </a:r>
            <a:endParaRPr dirty="0">
              <a:latin typeface="Microsoft YaHei"/>
              <a:cs typeface="Microsoft YaHei"/>
            </a:endParaRPr>
          </a:p>
        </p:txBody>
      </p:sp>
      <p:pic>
        <p:nvPicPr>
          <p:cNvPr id="32" name="Graphic 31">
            <a:extLst>
              <a:ext uri="{FF2B5EF4-FFF2-40B4-BE49-F238E27FC236}">
                <a16:creationId xmlns:a16="http://schemas.microsoft.com/office/drawing/2014/main" id="{E3BE23E2-15A5-FDC7-8BE3-D6AB2EB8A6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51830" y="-457200"/>
            <a:ext cx="2092569" cy="1600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FEEEC"/>
          </a:solidFill>
        </p:spPr>
        <p:txBody>
          <a:bodyPr wrap="square" lIns="0" tIns="0" rIns="0" bIns="0" rtlCol="0"/>
          <a:lstStyle/>
          <a:p>
            <a:pPr algn="r" rtl="1"/>
            <a:endParaRPr dirty="0"/>
          </a:p>
        </p:txBody>
      </p:sp>
      <p:grpSp>
        <p:nvGrpSpPr>
          <p:cNvPr id="3" name="object 3"/>
          <p:cNvGrpSpPr/>
          <p:nvPr/>
        </p:nvGrpSpPr>
        <p:grpSpPr>
          <a:xfrm>
            <a:off x="156971" y="0"/>
            <a:ext cx="12035155" cy="5637530"/>
            <a:chOff x="156971" y="0"/>
            <a:chExt cx="12035155" cy="5637530"/>
          </a:xfrm>
        </p:grpSpPr>
        <p:pic>
          <p:nvPicPr>
            <p:cNvPr id="4" name="object 4"/>
            <p:cNvPicPr/>
            <p:nvPr/>
          </p:nvPicPr>
          <p:blipFill>
            <a:blip r:embed="rId2" cstate="print"/>
            <a:stretch>
              <a:fillRect/>
            </a:stretch>
          </p:blipFill>
          <p:spPr>
            <a:xfrm>
              <a:off x="3646931" y="0"/>
              <a:ext cx="8545067" cy="5637276"/>
            </a:xfrm>
            <a:prstGeom prst="rect">
              <a:avLst/>
            </a:prstGeom>
          </p:spPr>
        </p:pic>
        <p:sp>
          <p:nvSpPr>
            <p:cNvPr id="5" name="object 5"/>
            <p:cNvSpPr/>
            <p:nvPr/>
          </p:nvSpPr>
          <p:spPr>
            <a:xfrm>
              <a:off x="156971" y="4445508"/>
              <a:ext cx="4320540" cy="0"/>
            </a:xfrm>
            <a:custGeom>
              <a:avLst/>
              <a:gdLst/>
              <a:ahLst/>
              <a:cxnLst/>
              <a:rect l="l" t="t" r="r" b="b"/>
              <a:pathLst>
                <a:path w="4320540">
                  <a:moveTo>
                    <a:pt x="0" y="0"/>
                  </a:moveTo>
                  <a:lnTo>
                    <a:pt x="4320032" y="0"/>
                  </a:lnTo>
                </a:path>
              </a:pathLst>
            </a:custGeom>
            <a:ln w="9525">
              <a:solidFill>
                <a:srgbClr val="504A47"/>
              </a:solidFill>
            </a:ln>
          </p:spPr>
          <p:txBody>
            <a:bodyPr wrap="square" lIns="0" tIns="0" rIns="0" bIns="0" rtlCol="0"/>
            <a:lstStyle/>
            <a:p>
              <a:endParaRPr/>
            </a:p>
          </p:txBody>
        </p:sp>
      </p:grpSp>
      <p:sp>
        <p:nvSpPr>
          <p:cNvPr id="6" name="object 6"/>
          <p:cNvSpPr txBox="1">
            <a:spLocks noGrp="1"/>
          </p:cNvSpPr>
          <p:nvPr>
            <p:ph type="title"/>
          </p:nvPr>
        </p:nvSpPr>
        <p:spPr>
          <a:xfrm>
            <a:off x="152400" y="6096000"/>
            <a:ext cx="6248400" cy="443711"/>
          </a:xfrm>
          <a:prstGeom prst="rect">
            <a:avLst/>
          </a:prstGeom>
        </p:spPr>
        <p:txBody>
          <a:bodyPr vert="horz" wrap="square" lIns="0" tIns="12700" rIns="0" bIns="0" rtlCol="0">
            <a:spAutoFit/>
          </a:bodyPr>
          <a:lstStyle/>
          <a:p>
            <a:pPr marL="12700">
              <a:lnSpc>
                <a:spcPct val="100000"/>
              </a:lnSpc>
              <a:spcBef>
                <a:spcPts val="100"/>
              </a:spcBef>
            </a:pPr>
            <a:r>
              <a:rPr lang="en-CA" sz="2800" spc="430" dirty="0">
                <a:solidFill>
                  <a:schemeClr val="tx1"/>
                </a:solidFill>
              </a:rPr>
              <a:t>Thanks</a:t>
            </a:r>
            <a:endParaRPr sz="2800" dirty="0">
              <a:solidFill>
                <a:schemeClr val="tx1"/>
              </a:solidFill>
            </a:endParaRPr>
          </a:p>
        </p:txBody>
      </p:sp>
      <p:pic>
        <p:nvPicPr>
          <p:cNvPr id="8" name="Graphic 7">
            <a:extLst>
              <a:ext uri="{FF2B5EF4-FFF2-40B4-BE49-F238E27FC236}">
                <a16:creationId xmlns:a16="http://schemas.microsoft.com/office/drawing/2014/main" id="{2B81AB4E-B01D-5802-C4ED-E594D0003A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2133600"/>
            <a:ext cx="4038600" cy="3124200"/>
          </a:xfrm>
          <a:prstGeom prst="rect">
            <a:avLst/>
          </a:prstGeom>
        </p:spPr>
      </p:pic>
      <p:sp>
        <p:nvSpPr>
          <p:cNvPr id="9" name="TextBox 8">
            <a:extLst>
              <a:ext uri="{FF2B5EF4-FFF2-40B4-BE49-F238E27FC236}">
                <a16:creationId xmlns:a16="http://schemas.microsoft.com/office/drawing/2014/main" id="{85EA04BC-D8FB-2082-9F3F-ECCC34FA2D52}"/>
              </a:ext>
            </a:extLst>
          </p:cNvPr>
          <p:cNvSpPr txBox="1"/>
          <p:nvPr/>
        </p:nvSpPr>
        <p:spPr>
          <a:xfrm>
            <a:off x="35943" y="4876800"/>
            <a:ext cx="2800767" cy="369332"/>
          </a:xfrm>
          <a:prstGeom prst="rect">
            <a:avLst/>
          </a:prstGeom>
          <a:noFill/>
        </p:spPr>
        <p:txBody>
          <a:bodyPr wrap="none" rtlCol="0">
            <a:spAutoFit/>
          </a:bodyPr>
          <a:lstStyle/>
          <a:p>
            <a:pPr algn="l" rtl="0"/>
            <a:r>
              <a:rPr lang="en-US" dirty="0"/>
              <a:t>www.myptechnology.com</a:t>
            </a:r>
          </a:p>
        </p:txBody>
      </p:sp>
      <p:sp>
        <p:nvSpPr>
          <p:cNvPr id="10" name="TextBox 9">
            <a:extLst>
              <a:ext uri="{FF2B5EF4-FFF2-40B4-BE49-F238E27FC236}">
                <a16:creationId xmlns:a16="http://schemas.microsoft.com/office/drawing/2014/main" id="{BAB0F524-ED0B-2044-09C7-7FD9BC81F027}"/>
              </a:ext>
            </a:extLst>
          </p:cNvPr>
          <p:cNvSpPr txBox="1"/>
          <p:nvPr/>
        </p:nvSpPr>
        <p:spPr>
          <a:xfrm>
            <a:off x="0" y="4572000"/>
            <a:ext cx="1967205" cy="369332"/>
          </a:xfrm>
          <a:prstGeom prst="rect">
            <a:avLst/>
          </a:prstGeom>
          <a:noFill/>
        </p:spPr>
        <p:txBody>
          <a:bodyPr wrap="none" rtlCol="0">
            <a:spAutoFit/>
          </a:bodyPr>
          <a:lstStyle/>
          <a:p>
            <a:pPr algn="l" rtl="0"/>
            <a:r>
              <a:rPr lang="en-US" dirty="0"/>
              <a:t>www.Saforix.com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719327"/>
              <a:ext cx="12192000" cy="6139180"/>
            </a:xfrm>
            <a:custGeom>
              <a:avLst/>
              <a:gdLst/>
              <a:ahLst/>
              <a:cxnLst/>
              <a:rect l="l" t="t" r="r" b="b"/>
              <a:pathLst>
                <a:path w="12192000" h="6139180">
                  <a:moveTo>
                    <a:pt x="0" y="6138671"/>
                  </a:moveTo>
                  <a:lnTo>
                    <a:pt x="12192000" y="6138671"/>
                  </a:lnTo>
                  <a:lnTo>
                    <a:pt x="12192000" y="0"/>
                  </a:lnTo>
                  <a:lnTo>
                    <a:pt x="0" y="0"/>
                  </a:lnTo>
                  <a:lnTo>
                    <a:pt x="0" y="6138671"/>
                  </a:lnTo>
                  <a:close/>
                </a:path>
              </a:pathLst>
            </a:custGeom>
            <a:solidFill>
              <a:srgbClr val="EFEEEC"/>
            </a:solidFill>
          </p:spPr>
          <p:txBody>
            <a:bodyPr wrap="square" lIns="0" tIns="0" rIns="0" bIns="0" rtlCol="0"/>
            <a:lstStyle/>
            <a:p>
              <a:pPr algn="l" rtl="0"/>
              <a:endParaRPr/>
            </a:p>
          </p:txBody>
        </p:sp>
        <p:sp>
          <p:nvSpPr>
            <p:cNvPr id="4" name="object 4"/>
            <p:cNvSpPr/>
            <p:nvPr/>
          </p:nvSpPr>
          <p:spPr>
            <a:xfrm>
              <a:off x="0" y="0"/>
              <a:ext cx="12192000" cy="719455"/>
            </a:xfrm>
            <a:custGeom>
              <a:avLst/>
              <a:gdLst/>
              <a:ahLst/>
              <a:cxnLst/>
              <a:rect l="l" t="t" r="r" b="b"/>
              <a:pathLst>
                <a:path w="12192000" h="719455">
                  <a:moveTo>
                    <a:pt x="12192000" y="0"/>
                  </a:moveTo>
                  <a:lnTo>
                    <a:pt x="0" y="0"/>
                  </a:lnTo>
                  <a:lnTo>
                    <a:pt x="0" y="719327"/>
                  </a:lnTo>
                  <a:lnTo>
                    <a:pt x="12192000" y="719327"/>
                  </a:lnTo>
                  <a:lnTo>
                    <a:pt x="12192000" y="0"/>
                  </a:lnTo>
                  <a:close/>
                </a:path>
              </a:pathLst>
            </a:custGeom>
            <a:solidFill>
              <a:srgbClr val="4D4847"/>
            </a:solidFill>
          </p:spPr>
          <p:txBody>
            <a:bodyPr wrap="square" lIns="0" tIns="0" rIns="0" bIns="0" rtlCol="0"/>
            <a:lstStyle/>
            <a:p>
              <a:pPr algn="l" rtl="0"/>
              <a:endParaRPr/>
            </a:p>
          </p:txBody>
        </p:sp>
      </p:grpSp>
      <p:sp>
        <p:nvSpPr>
          <p:cNvPr id="5" name="object 5"/>
          <p:cNvSpPr txBox="1">
            <a:spLocks noGrp="1"/>
          </p:cNvSpPr>
          <p:nvPr>
            <p:ph type="title"/>
          </p:nvPr>
        </p:nvSpPr>
        <p:spPr>
          <a:xfrm>
            <a:off x="694740" y="152780"/>
            <a:ext cx="5142738"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t>Company products</a:t>
            </a:r>
            <a:endParaRPr sz="2800" dirty="0"/>
          </a:p>
        </p:txBody>
      </p:sp>
      <p:grpSp>
        <p:nvGrpSpPr>
          <p:cNvPr id="6" name="object 6"/>
          <p:cNvGrpSpPr/>
          <p:nvPr/>
        </p:nvGrpSpPr>
        <p:grpSpPr>
          <a:xfrm>
            <a:off x="213359" y="227075"/>
            <a:ext cx="11543665" cy="5977890"/>
            <a:chOff x="213359" y="227075"/>
            <a:chExt cx="11543665" cy="5977890"/>
          </a:xfrm>
        </p:grpSpPr>
        <p:sp>
          <p:nvSpPr>
            <p:cNvPr id="7" name="object 7"/>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8" name="object 8"/>
            <p:cNvPicPr/>
            <p:nvPr/>
          </p:nvPicPr>
          <p:blipFill>
            <a:blip r:embed="rId2" cstate="print"/>
            <a:stretch>
              <a:fillRect/>
            </a:stretch>
          </p:blipFill>
          <p:spPr>
            <a:xfrm>
              <a:off x="263651" y="1281684"/>
              <a:ext cx="3099054" cy="2318766"/>
            </a:xfrm>
            <a:prstGeom prst="rect">
              <a:avLst/>
            </a:prstGeom>
          </p:spPr>
        </p:pic>
        <p:pic>
          <p:nvPicPr>
            <p:cNvPr id="9" name="object 9"/>
            <p:cNvPicPr/>
            <p:nvPr/>
          </p:nvPicPr>
          <p:blipFill>
            <a:blip r:embed="rId3" cstate="print"/>
            <a:stretch>
              <a:fillRect/>
            </a:stretch>
          </p:blipFill>
          <p:spPr>
            <a:xfrm>
              <a:off x="274319" y="1269492"/>
              <a:ext cx="3080004" cy="2299716"/>
            </a:xfrm>
            <a:prstGeom prst="rect">
              <a:avLst/>
            </a:prstGeom>
          </p:spPr>
        </p:pic>
        <p:sp>
          <p:nvSpPr>
            <p:cNvPr id="10" name="object 10"/>
            <p:cNvSpPr/>
            <p:nvPr/>
          </p:nvSpPr>
          <p:spPr>
            <a:xfrm>
              <a:off x="269557" y="1264665"/>
              <a:ext cx="3089910" cy="2309495"/>
            </a:xfrm>
            <a:custGeom>
              <a:avLst/>
              <a:gdLst/>
              <a:ahLst/>
              <a:cxnLst/>
              <a:rect l="l" t="t" r="r" b="b"/>
              <a:pathLst>
                <a:path w="3089910" h="2309495">
                  <a:moveTo>
                    <a:pt x="0" y="2309241"/>
                  </a:moveTo>
                  <a:lnTo>
                    <a:pt x="3089529" y="2309241"/>
                  </a:lnTo>
                  <a:lnTo>
                    <a:pt x="3089529" y="0"/>
                  </a:lnTo>
                  <a:lnTo>
                    <a:pt x="0" y="0"/>
                  </a:lnTo>
                  <a:lnTo>
                    <a:pt x="0" y="2309241"/>
                  </a:lnTo>
                  <a:close/>
                </a:path>
              </a:pathLst>
            </a:custGeom>
            <a:ln w="9525">
              <a:solidFill>
                <a:srgbClr val="D9D9D9"/>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6702551" y="1748028"/>
              <a:ext cx="5054346" cy="4456938"/>
            </a:xfrm>
            <a:prstGeom prst="rect">
              <a:avLst/>
            </a:prstGeom>
          </p:spPr>
        </p:pic>
        <p:sp>
          <p:nvSpPr>
            <p:cNvPr id="12" name="object 12"/>
            <p:cNvSpPr/>
            <p:nvPr/>
          </p:nvSpPr>
          <p:spPr>
            <a:xfrm>
              <a:off x="6681215" y="1726692"/>
              <a:ext cx="5044440" cy="4447540"/>
            </a:xfrm>
            <a:custGeom>
              <a:avLst/>
              <a:gdLst/>
              <a:ahLst/>
              <a:cxnLst/>
              <a:rect l="l" t="t" r="r" b="b"/>
              <a:pathLst>
                <a:path w="5044440" h="4447540">
                  <a:moveTo>
                    <a:pt x="5044439" y="0"/>
                  </a:moveTo>
                  <a:lnTo>
                    <a:pt x="0" y="0"/>
                  </a:lnTo>
                  <a:lnTo>
                    <a:pt x="0" y="4447032"/>
                  </a:lnTo>
                  <a:lnTo>
                    <a:pt x="5044439" y="4447032"/>
                  </a:lnTo>
                  <a:lnTo>
                    <a:pt x="5044439" y="0"/>
                  </a:lnTo>
                  <a:close/>
                </a:path>
              </a:pathLst>
            </a:custGeom>
            <a:solidFill>
              <a:srgbClr val="FFFFFF"/>
            </a:solidFill>
          </p:spPr>
          <p:txBody>
            <a:bodyPr wrap="square" lIns="0" tIns="0" rIns="0" bIns="0" rtlCol="0"/>
            <a:lstStyle/>
            <a:p>
              <a:pPr algn="l" rtl="0"/>
              <a:endParaRPr/>
            </a:p>
          </p:txBody>
        </p:sp>
        <p:sp>
          <p:nvSpPr>
            <p:cNvPr id="13" name="object 13"/>
            <p:cNvSpPr/>
            <p:nvPr/>
          </p:nvSpPr>
          <p:spPr>
            <a:xfrm>
              <a:off x="6681215" y="1726692"/>
              <a:ext cx="5044440" cy="4447540"/>
            </a:xfrm>
            <a:custGeom>
              <a:avLst/>
              <a:gdLst/>
              <a:ahLst/>
              <a:cxnLst/>
              <a:rect l="l" t="t" r="r" b="b"/>
              <a:pathLst>
                <a:path w="5044440" h="4447540">
                  <a:moveTo>
                    <a:pt x="0" y="4447032"/>
                  </a:moveTo>
                  <a:lnTo>
                    <a:pt x="5044439" y="4447032"/>
                  </a:lnTo>
                  <a:lnTo>
                    <a:pt x="5044439" y="0"/>
                  </a:lnTo>
                  <a:lnTo>
                    <a:pt x="0" y="0"/>
                  </a:lnTo>
                  <a:lnTo>
                    <a:pt x="0" y="4447032"/>
                  </a:lnTo>
                  <a:close/>
                </a:path>
              </a:pathLst>
            </a:custGeom>
            <a:ln w="9525">
              <a:solidFill>
                <a:srgbClr val="A6A6A6"/>
              </a:solidFill>
            </a:ln>
          </p:spPr>
          <p:txBody>
            <a:bodyPr wrap="square" lIns="0" tIns="0" rIns="0" bIns="0" rtlCol="0"/>
            <a:lstStyle/>
            <a:p>
              <a:pPr algn="l" rtl="0"/>
              <a:endParaRPr/>
            </a:p>
          </p:txBody>
        </p:sp>
      </p:grpSp>
      <p:sp>
        <p:nvSpPr>
          <p:cNvPr id="14" name="object 14"/>
          <p:cNvSpPr txBox="1"/>
          <p:nvPr/>
        </p:nvSpPr>
        <p:spPr>
          <a:xfrm>
            <a:off x="8539733" y="3360801"/>
            <a:ext cx="2631031" cy="228909"/>
          </a:xfrm>
          <a:prstGeom prst="rect">
            <a:avLst/>
          </a:prstGeom>
        </p:spPr>
        <p:txBody>
          <a:bodyPr vert="horz" wrap="square" lIns="0" tIns="13335" rIns="0" bIns="0" rtlCol="0">
            <a:spAutoFit/>
          </a:bodyPr>
          <a:lstStyle/>
          <a:p>
            <a:pPr marL="263525" indent="-250825">
              <a:lnSpc>
                <a:spcPct val="100000"/>
              </a:lnSpc>
              <a:spcBef>
                <a:spcPts val="105"/>
              </a:spcBef>
              <a:buSzPct val="95000"/>
              <a:buFont typeface="Wingdings"/>
              <a:buChar char=""/>
              <a:tabLst>
                <a:tab pos="263525" algn="l"/>
              </a:tabLst>
            </a:pPr>
            <a:r>
              <a:rPr lang="en-CA" sz="1400" spc="-10" dirty="0">
                <a:solidFill>
                  <a:srgbClr val="003399"/>
                </a:solidFill>
                <a:latin typeface="Microsoft YaHei"/>
                <a:cs typeface="Microsoft YaHei"/>
              </a:rPr>
              <a:t>Lifespan ≥</a:t>
            </a:r>
            <a:r>
              <a:rPr lang="en-CA" sz="1400" b="1" spc="-20" dirty="0">
                <a:solidFill>
                  <a:srgbClr val="C00000"/>
                </a:solidFill>
                <a:latin typeface="Microsoft YaHei"/>
                <a:cs typeface="Microsoft YaHei"/>
              </a:rPr>
              <a:t>30,000 times</a:t>
            </a:r>
            <a:endParaRPr sz="1400" dirty="0">
              <a:latin typeface="Microsoft YaHei"/>
              <a:cs typeface="Microsoft YaHei"/>
            </a:endParaRPr>
          </a:p>
        </p:txBody>
      </p:sp>
      <p:sp>
        <p:nvSpPr>
          <p:cNvPr id="15" name="object 15"/>
          <p:cNvSpPr txBox="1"/>
          <p:nvPr/>
        </p:nvSpPr>
        <p:spPr>
          <a:xfrm>
            <a:off x="8443721" y="4291329"/>
            <a:ext cx="2825750" cy="671979"/>
          </a:xfrm>
          <a:prstGeom prst="rect">
            <a:avLst/>
          </a:prstGeom>
        </p:spPr>
        <p:txBody>
          <a:bodyPr vert="horz" wrap="square" lIns="0" tIns="12700" rIns="0" bIns="0" rtlCol="0">
            <a:spAutoFit/>
          </a:bodyPr>
          <a:lstStyle/>
          <a:p>
            <a:pPr marL="12700">
              <a:lnSpc>
                <a:spcPct val="100000"/>
              </a:lnSpc>
              <a:spcBef>
                <a:spcPts val="100"/>
              </a:spcBef>
            </a:pPr>
            <a:r>
              <a:rPr lang="en-CA" sz="1400" dirty="0">
                <a:solidFill>
                  <a:srgbClr val="003399"/>
                </a:solidFill>
                <a:latin typeface="Microsoft YaHei"/>
                <a:cs typeface="Microsoft YaHei"/>
              </a:rPr>
              <a:t>in the world </a:t>
            </a:r>
            <a:r>
              <a:rPr lang="en-CA" sz="1400" b="1" dirty="0">
                <a:solidFill>
                  <a:srgbClr val="C00000"/>
                </a:solidFill>
                <a:latin typeface="Microsoft YaHei"/>
                <a:cs typeface="Microsoft YaHei"/>
              </a:rPr>
              <a:t>The only fast chargeable </a:t>
            </a:r>
            <a:r>
              <a:rPr lang="en-CA" sz="1400" spc="-25" dirty="0">
                <a:solidFill>
                  <a:srgbClr val="003399"/>
                </a:solidFill>
                <a:latin typeface="Microsoft YaHei"/>
                <a:cs typeface="Microsoft YaHei"/>
              </a:rPr>
              <a:t>negative electrode</a:t>
            </a:r>
          </a:p>
          <a:p>
            <a:pPr marL="12700">
              <a:lnSpc>
                <a:spcPct val="100000"/>
              </a:lnSpc>
              <a:spcBef>
                <a:spcPts val="100"/>
              </a:spcBef>
            </a:pPr>
            <a:r>
              <a:rPr sz="1400" spc="-10" dirty="0">
                <a:solidFill>
                  <a:srgbClr val="003399"/>
                </a:solidFill>
                <a:latin typeface="Microsoft YaHei"/>
                <a:cs typeface="Microsoft YaHei"/>
              </a:rPr>
              <a:t>（</a:t>
            </a:r>
            <a:r>
              <a:rPr lang="en-CA" sz="1400" spc="-10" dirty="0">
                <a:solidFill>
                  <a:srgbClr val="003399"/>
                </a:solidFill>
                <a:latin typeface="Microsoft YaHei"/>
                <a:cs typeface="Microsoft YaHei"/>
              </a:rPr>
              <a:t>10C-6 min</a:t>
            </a:r>
            <a:r>
              <a:rPr sz="1400" spc="-50" dirty="0">
                <a:solidFill>
                  <a:srgbClr val="003399"/>
                </a:solidFill>
                <a:latin typeface="Microsoft YaHei"/>
                <a:cs typeface="Microsoft YaHei"/>
              </a:rPr>
              <a:t>）</a:t>
            </a:r>
            <a:endParaRPr sz="1400" dirty="0">
              <a:latin typeface="Microsoft YaHei"/>
              <a:cs typeface="Microsoft YaHei"/>
            </a:endParaRPr>
          </a:p>
        </p:txBody>
      </p:sp>
      <p:sp>
        <p:nvSpPr>
          <p:cNvPr id="16" name="object 16"/>
          <p:cNvSpPr txBox="1"/>
          <p:nvPr/>
        </p:nvSpPr>
        <p:spPr>
          <a:xfrm>
            <a:off x="8443721" y="2158060"/>
            <a:ext cx="3077210" cy="752129"/>
          </a:xfrm>
          <a:prstGeom prst="rect">
            <a:avLst/>
          </a:prstGeom>
        </p:spPr>
        <p:txBody>
          <a:bodyPr vert="horz" wrap="square" lIns="0" tIns="13335" rIns="0" bIns="0" rtlCol="0">
            <a:spAutoFit/>
          </a:bodyPr>
          <a:lstStyle/>
          <a:p>
            <a:pPr marL="263525" indent="-250825">
              <a:lnSpc>
                <a:spcPct val="100000"/>
              </a:lnSpc>
              <a:spcBef>
                <a:spcPts val="105"/>
              </a:spcBef>
              <a:buSzPct val="95000"/>
              <a:buFont typeface="Wingdings"/>
              <a:buChar char=""/>
              <a:tabLst>
                <a:tab pos="263525" algn="l"/>
              </a:tabLst>
            </a:pPr>
            <a:r>
              <a:rPr lang="en-CA" sz="1400" spc="-10" dirty="0">
                <a:solidFill>
                  <a:srgbClr val="003399"/>
                </a:solidFill>
                <a:latin typeface="Microsoft YaHei"/>
                <a:cs typeface="Microsoft YaHei"/>
              </a:rPr>
              <a:t>The only industrialized non-carbon anode</a:t>
            </a:r>
            <a:r>
              <a:rPr lang="en-CA" sz="2000" spc="-10" dirty="0">
                <a:solidFill>
                  <a:srgbClr val="003399"/>
                </a:solidFill>
                <a:latin typeface="Microsoft YaHei"/>
                <a:cs typeface="Microsoft YaHei"/>
              </a:rPr>
              <a:t>, </a:t>
            </a:r>
            <a:r>
              <a:rPr lang="en-CA" sz="1400" b="1" spc="-50" dirty="0">
                <a:solidFill>
                  <a:srgbClr val="C00000"/>
                </a:solidFill>
                <a:latin typeface="Microsoft YaHei"/>
                <a:cs typeface="Microsoft YaHei"/>
              </a:rPr>
              <a:t>Maximum security </a:t>
            </a:r>
            <a:r>
              <a:rPr lang="en-CA" sz="1400" spc="-10" dirty="0">
                <a:solidFill>
                  <a:srgbClr val="003399"/>
                </a:solidFill>
                <a:latin typeface="Microsoft YaHei"/>
                <a:cs typeface="Microsoft YaHei"/>
              </a:rPr>
              <a:t>Grade anode material</a:t>
            </a:r>
            <a:endParaRPr sz="1400" dirty="0">
              <a:latin typeface="Microsoft YaHei"/>
              <a:cs typeface="Microsoft YaHei"/>
            </a:endParaRPr>
          </a:p>
        </p:txBody>
      </p:sp>
      <p:grpSp>
        <p:nvGrpSpPr>
          <p:cNvPr id="17" name="object 17"/>
          <p:cNvGrpSpPr/>
          <p:nvPr/>
        </p:nvGrpSpPr>
        <p:grpSpPr>
          <a:xfrm>
            <a:off x="6783069" y="2128599"/>
            <a:ext cx="1385570" cy="744855"/>
            <a:chOff x="6780276" y="2054161"/>
            <a:chExt cx="1385570" cy="744855"/>
          </a:xfrm>
        </p:grpSpPr>
        <p:pic>
          <p:nvPicPr>
            <p:cNvPr id="18" name="object 18"/>
            <p:cNvPicPr/>
            <p:nvPr/>
          </p:nvPicPr>
          <p:blipFill>
            <a:blip r:embed="rId5" cstate="print"/>
            <a:stretch>
              <a:fillRect/>
            </a:stretch>
          </p:blipFill>
          <p:spPr>
            <a:xfrm>
              <a:off x="6780276" y="2075687"/>
              <a:ext cx="1384553" cy="723138"/>
            </a:xfrm>
            <a:prstGeom prst="rect">
              <a:avLst/>
            </a:prstGeom>
          </p:spPr>
        </p:pic>
        <p:pic>
          <p:nvPicPr>
            <p:cNvPr id="19" name="object 19"/>
            <p:cNvPicPr/>
            <p:nvPr/>
          </p:nvPicPr>
          <p:blipFill>
            <a:blip r:embed="rId6" cstate="print"/>
            <a:stretch>
              <a:fillRect/>
            </a:stretch>
          </p:blipFill>
          <p:spPr>
            <a:xfrm>
              <a:off x="6786372" y="2058923"/>
              <a:ext cx="1374648" cy="713231"/>
            </a:xfrm>
            <a:prstGeom prst="rect">
              <a:avLst/>
            </a:prstGeom>
          </p:spPr>
        </p:pic>
        <p:sp>
          <p:nvSpPr>
            <p:cNvPr id="20" name="object 20"/>
            <p:cNvSpPr/>
            <p:nvPr/>
          </p:nvSpPr>
          <p:spPr>
            <a:xfrm>
              <a:off x="6786372" y="2058923"/>
              <a:ext cx="1374775" cy="713740"/>
            </a:xfrm>
            <a:custGeom>
              <a:avLst/>
              <a:gdLst/>
              <a:ahLst/>
              <a:cxnLst/>
              <a:rect l="l" t="t" r="r" b="b"/>
              <a:pathLst>
                <a:path w="1374775" h="713739">
                  <a:moveTo>
                    <a:pt x="0" y="118872"/>
                  </a:moveTo>
                  <a:lnTo>
                    <a:pt x="9340" y="72598"/>
                  </a:lnTo>
                  <a:lnTo>
                    <a:pt x="34813" y="34813"/>
                  </a:lnTo>
                  <a:lnTo>
                    <a:pt x="72598" y="9340"/>
                  </a:lnTo>
                  <a:lnTo>
                    <a:pt x="118872" y="0"/>
                  </a:lnTo>
                  <a:lnTo>
                    <a:pt x="1255776" y="0"/>
                  </a:lnTo>
                  <a:lnTo>
                    <a:pt x="1302049" y="9340"/>
                  </a:lnTo>
                  <a:lnTo>
                    <a:pt x="1339834" y="34813"/>
                  </a:lnTo>
                  <a:lnTo>
                    <a:pt x="1365307" y="72598"/>
                  </a:lnTo>
                  <a:lnTo>
                    <a:pt x="1374648" y="118872"/>
                  </a:lnTo>
                  <a:lnTo>
                    <a:pt x="1374648" y="594360"/>
                  </a:lnTo>
                  <a:lnTo>
                    <a:pt x="1365307" y="640633"/>
                  </a:lnTo>
                  <a:lnTo>
                    <a:pt x="1339834" y="678418"/>
                  </a:lnTo>
                  <a:lnTo>
                    <a:pt x="1302049" y="703891"/>
                  </a:lnTo>
                  <a:lnTo>
                    <a:pt x="1255776" y="713231"/>
                  </a:lnTo>
                  <a:lnTo>
                    <a:pt x="118872" y="713231"/>
                  </a:lnTo>
                  <a:lnTo>
                    <a:pt x="72598" y="703891"/>
                  </a:lnTo>
                  <a:lnTo>
                    <a:pt x="34813" y="678418"/>
                  </a:lnTo>
                  <a:lnTo>
                    <a:pt x="9340" y="640633"/>
                  </a:lnTo>
                  <a:lnTo>
                    <a:pt x="0" y="594360"/>
                  </a:lnTo>
                  <a:lnTo>
                    <a:pt x="0" y="118872"/>
                  </a:lnTo>
                  <a:close/>
                </a:path>
              </a:pathLst>
            </a:custGeom>
            <a:ln w="9524">
              <a:solidFill>
                <a:srgbClr val="D9D9D9"/>
              </a:solidFill>
            </a:ln>
          </p:spPr>
          <p:txBody>
            <a:bodyPr wrap="square" lIns="0" tIns="0" rIns="0" bIns="0" rtlCol="0"/>
            <a:lstStyle/>
            <a:p>
              <a:endParaRPr/>
            </a:p>
          </p:txBody>
        </p:sp>
      </p:grpSp>
      <p:sp>
        <p:nvSpPr>
          <p:cNvPr id="21" name="object 21"/>
          <p:cNvSpPr txBox="1"/>
          <p:nvPr/>
        </p:nvSpPr>
        <p:spPr>
          <a:xfrm>
            <a:off x="6874001" y="2164924"/>
            <a:ext cx="1269491" cy="629018"/>
          </a:xfrm>
          <a:prstGeom prst="rect">
            <a:avLst/>
          </a:prstGeom>
        </p:spPr>
        <p:txBody>
          <a:bodyPr vert="horz" wrap="square" lIns="0" tIns="13335" rIns="0" bIns="0" rtlCol="0">
            <a:spAutoFit/>
          </a:bodyPr>
          <a:lstStyle/>
          <a:p>
            <a:pPr marL="12700" algn="ctr">
              <a:lnSpc>
                <a:spcPct val="100000"/>
              </a:lnSpc>
              <a:spcBef>
                <a:spcPts val="105"/>
              </a:spcBef>
            </a:pPr>
            <a:r>
              <a:rPr lang="en-CA" sz="2000" spc="-20" dirty="0">
                <a:solidFill>
                  <a:srgbClr val="003399"/>
                </a:solidFill>
                <a:latin typeface="Microsoft YaHei"/>
                <a:cs typeface="Microsoft YaHei"/>
              </a:rPr>
              <a:t>High security</a:t>
            </a:r>
            <a:endParaRPr sz="2000" dirty="0">
              <a:latin typeface="Microsoft YaHei"/>
              <a:cs typeface="Microsoft YaHei"/>
            </a:endParaRPr>
          </a:p>
        </p:txBody>
      </p:sp>
      <p:grpSp>
        <p:nvGrpSpPr>
          <p:cNvPr id="22" name="object 22"/>
          <p:cNvGrpSpPr/>
          <p:nvPr/>
        </p:nvGrpSpPr>
        <p:grpSpPr>
          <a:xfrm>
            <a:off x="6766559" y="3172777"/>
            <a:ext cx="1385570" cy="746760"/>
            <a:chOff x="6766559" y="3172777"/>
            <a:chExt cx="1385570" cy="746760"/>
          </a:xfrm>
        </p:grpSpPr>
        <p:pic>
          <p:nvPicPr>
            <p:cNvPr id="23" name="object 23"/>
            <p:cNvPicPr/>
            <p:nvPr/>
          </p:nvPicPr>
          <p:blipFill>
            <a:blip r:embed="rId7" cstate="print"/>
            <a:stretch>
              <a:fillRect/>
            </a:stretch>
          </p:blipFill>
          <p:spPr>
            <a:xfrm>
              <a:off x="6766559" y="3194303"/>
              <a:ext cx="1384553" cy="724662"/>
            </a:xfrm>
            <a:prstGeom prst="rect">
              <a:avLst/>
            </a:prstGeom>
          </p:spPr>
        </p:pic>
        <p:pic>
          <p:nvPicPr>
            <p:cNvPr id="24" name="object 24"/>
            <p:cNvPicPr/>
            <p:nvPr/>
          </p:nvPicPr>
          <p:blipFill>
            <a:blip r:embed="rId8" cstate="print"/>
            <a:stretch>
              <a:fillRect/>
            </a:stretch>
          </p:blipFill>
          <p:spPr>
            <a:xfrm>
              <a:off x="6772655" y="3177539"/>
              <a:ext cx="1374648" cy="714756"/>
            </a:xfrm>
            <a:prstGeom prst="rect">
              <a:avLst/>
            </a:prstGeom>
          </p:spPr>
        </p:pic>
        <p:sp>
          <p:nvSpPr>
            <p:cNvPr id="25" name="object 25"/>
            <p:cNvSpPr/>
            <p:nvPr/>
          </p:nvSpPr>
          <p:spPr>
            <a:xfrm>
              <a:off x="6772655" y="3177539"/>
              <a:ext cx="1374775" cy="715010"/>
            </a:xfrm>
            <a:custGeom>
              <a:avLst/>
              <a:gdLst/>
              <a:ahLst/>
              <a:cxnLst/>
              <a:rect l="l" t="t" r="r" b="b"/>
              <a:pathLst>
                <a:path w="1374775" h="715010">
                  <a:moveTo>
                    <a:pt x="0" y="119125"/>
                  </a:moveTo>
                  <a:lnTo>
                    <a:pt x="9362" y="72759"/>
                  </a:lnTo>
                  <a:lnTo>
                    <a:pt x="34893" y="34893"/>
                  </a:lnTo>
                  <a:lnTo>
                    <a:pt x="72759" y="9362"/>
                  </a:lnTo>
                  <a:lnTo>
                    <a:pt x="119125" y="0"/>
                  </a:lnTo>
                  <a:lnTo>
                    <a:pt x="1255522" y="0"/>
                  </a:lnTo>
                  <a:lnTo>
                    <a:pt x="1301888" y="9362"/>
                  </a:lnTo>
                  <a:lnTo>
                    <a:pt x="1339754" y="34893"/>
                  </a:lnTo>
                  <a:lnTo>
                    <a:pt x="1365285" y="72759"/>
                  </a:lnTo>
                  <a:lnTo>
                    <a:pt x="1374648" y="119125"/>
                  </a:lnTo>
                  <a:lnTo>
                    <a:pt x="1374648" y="595630"/>
                  </a:lnTo>
                  <a:lnTo>
                    <a:pt x="1365285" y="641996"/>
                  </a:lnTo>
                  <a:lnTo>
                    <a:pt x="1339754" y="679862"/>
                  </a:lnTo>
                  <a:lnTo>
                    <a:pt x="1301888" y="705393"/>
                  </a:lnTo>
                  <a:lnTo>
                    <a:pt x="1255522" y="714756"/>
                  </a:lnTo>
                  <a:lnTo>
                    <a:pt x="119125" y="714756"/>
                  </a:lnTo>
                  <a:lnTo>
                    <a:pt x="72759" y="705393"/>
                  </a:lnTo>
                  <a:lnTo>
                    <a:pt x="34893" y="679862"/>
                  </a:lnTo>
                  <a:lnTo>
                    <a:pt x="9362" y="641996"/>
                  </a:lnTo>
                  <a:lnTo>
                    <a:pt x="0" y="595630"/>
                  </a:lnTo>
                  <a:lnTo>
                    <a:pt x="0" y="119125"/>
                  </a:lnTo>
                  <a:close/>
                </a:path>
              </a:pathLst>
            </a:custGeom>
            <a:ln w="9524">
              <a:solidFill>
                <a:srgbClr val="D9D9D9"/>
              </a:solidFill>
            </a:ln>
          </p:spPr>
          <p:txBody>
            <a:bodyPr wrap="square" lIns="0" tIns="0" rIns="0" bIns="0" rtlCol="0"/>
            <a:lstStyle/>
            <a:p>
              <a:endParaRPr/>
            </a:p>
          </p:txBody>
        </p:sp>
      </p:grpSp>
      <p:sp>
        <p:nvSpPr>
          <p:cNvPr id="26" name="object 26"/>
          <p:cNvSpPr txBox="1"/>
          <p:nvPr/>
        </p:nvSpPr>
        <p:spPr>
          <a:xfrm>
            <a:off x="6907378" y="3360368"/>
            <a:ext cx="1038603" cy="321242"/>
          </a:xfrm>
          <a:prstGeom prst="rect">
            <a:avLst/>
          </a:prstGeom>
        </p:spPr>
        <p:txBody>
          <a:bodyPr vert="horz" wrap="square" lIns="0" tIns="13335" rIns="0" bIns="0" rtlCol="0">
            <a:spAutoFit/>
          </a:bodyPr>
          <a:lstStyle/>
          <a:p>
            <a:pPr marL="12700">
              <a:lnSpc>
                <a:spcPct val="100000"/>
              </a:lnSpc>
              <a:spcBef>
                <a:spcPts val="105"/>
              </a:spcBef>
            </a:pPr>
            <a:r>
              <a:rPr lang="en-CA" sz="2000" spc="-25" dirty="0">
                <a:solidFill>
                  <a:srgbClr val="003399"/>
                </a:solidFill>
                <a:latin typeface="Microsoft YaHei"/>
                <a:cs typeface="Microsoft YaHei"/>
              </a:rPr>
              <a:t>Long life</a:t>
            </a:r>
            <a:endParaRPr sz="2000" dirty="0">
              <a:latin typeface="Microsoft YaHei"/>
              <a:cs typeface="Microsoft YaHei"/>
            </a:endParaRPr>
          </a:p>
        </p:txBody>
      </p:sp>
      <p:grpSp>
        <p:nvGrpSpPr>
          <p:cNvPr id="27" name="object 27"/>
          <p:cNvGrpSpPr/>
          <p:nvPr/>
        </p:nvGrpSpPr>
        <p:grpSpPr>
          <a:xfrm>
            <a:off x="6789419" y="4244149"/>
            <a:ext cx="1384300" cy="746760"/>
            <a:chOff x="6789419" y="4244149"/>
            <a:chExt cx="1384300" cy="746760"/>
          </a:xfrm>
        </p:grpSpPr>
        <p:pic>
          <p:nvPicPr>
            <p:cNvPr id="28" name="object 28"/>
            <p:cNvPicPr/>
            <p:nvPr/>
          </p:nvPicPr>
          <p:blipFill>
            <a:blip r:embed="rId9" cstate="print"/>
            <a:stretch>
              <a:fillRect/>
            </a:stretch>
          </p:blipFill>
          <p:spPr>
            <a:xfrm>
              <a:off x="6789419" y="4265675"/>
              <a:ext cx="1383029" cy="724662"/>
            </a:xfrm>
            <a:prstGeom prst="rect">
              <a:avLst/>
            </a:prstGeom>
          </p:spPr>
        </p:pic>
        <p:pic>
          <p:nvPicPr>
            <p:cNvPr id="29" name="object 29"/>
            <p:cNvPicPr/>
            <p:nvPr/>
          </p:nvPicPr>
          <p:blipFill>
            <a:blip r:embed="rId10" cstate="print"/>
            <a:stretch>
              <a:fillRect/>
            </a:stretch>
          </p:blipFill>
          <p:spPr>
            <a:xfrm>
              <a:off x="6795515" y="4248911"/>
              <a:ext cx="1373124" cy="714756"/>
            </a:xfrm>
            <a:prstGeom prst="rect">
              <a:avLst/>
            </a:prstGeom>
          </p:spPr>
        </p:pic>
        <p:sp>
          <p:nvSpPr>
            <p:cNvPr id="30" name="object 30"/>
            <p:cNvSpPr/>
            <p:nvPr/>
          </p:nvSpPr>
          <p:spPr>
            <a:xfrm>
              <a:off x="6795515" y="4248911"/>
              <a:ext cx="1373505" cy="715010"/>
            </a:xfrm>
            <a:custGeom>
              <a:avLst/>
              <a:gdLst/>
              <a:ahLst/>
              <a:cxnLst/>
              <a:rect l="l" t="t" r="r" b="b"/>
              <a:pathLst>
                <a:path w="1373504" h="715010">
                  <a:moveTo>
                    <a:pt x="0" y="119125"/>
                  </a:moveTo>
                  <a:lnTo>
                    <a:pt x="9362" y="72759"/>
                  </a:lnTo>
                  <a:lnTo>
                    <a:pt x="34893" y="34893"/>
                  </a:lnTo>
                  <a:lnTo>
                    <a:pt x="72759" y="9362"/>
                  </a:lnTo>
                  <a:lnTo>
                    <a:pt x="119125" y="0"/>
                  </a:lnTo>
                  <a:lnTo>
                    <a:pt x="1253998" y="0"/>
                  </a:lnTo>
                  <a:lnTo>
                    <a:pt x="1300364" y="9362"/>
                  </a:lnTo>
                  <a:lnTo>
                    <a:pt x="1338230" y="34893"/>
                  </a:lnTo>
                  <a:lnTo>
                    <a:pt x="1363761" y="72759"/>
                  </a:lnTo>
                  <a:lnTo>
                    <a:pt x="1373124" y="119125"/>
                  </a:lnTo>
                  <a:lnTo>
                    <a:pt x="1373124" y="595630"/>
                  </a:lnTo>
                  <a:lnTo>
                    <a:pt x="1363761" y="641996"/>
                  </a:lnTo>
                  <a:lnTo>
                    <a:pt x="1338230" y="679862"/>
                  </a:lnTo>
                  <a:lnTo>
                    <a:pt x="1300364" y="705393"/>
                  </a:lnTo>
                  <a:lnTo>
                    <a:pt x="1253998" y="714756"/>
                  </a:lnTo>
                  <a:lnTo>
                    <a:pt x="119125" y="714756"/>
                  </a:lnTo>
                  <a:lnTo>
                    <a:pt x="72759" y="705393"/>
                  </a:lnTo>
                  <a:lnTo>
                    <a:pt x="34893" y="679862"/>
                  </a:lnTo>
                  <a:lnTo>
                    <a:pt x="9362" y="641996"/>
                  </a:lnTo>
                  <a:lnTo>
                    <a:pt x="0" y="595630"/>
                  </a:lnTo>
                  <a:lnTo>
                    <a:pt x="0" y="119125"/>
                  </a:lnTo>
                  <a:close/>
                </a:path>
              </a:pathLst>
            </a:custGeom>
            <a:ln w="9525">
              <a:solidFill>
                <a:srgbClr val="D9D9D9"/>
              </a:solidFill>
            </a:ln>
          </p:spPr>
          <p:txBody>
            <a:bodyPr wrap="square" lIns="0" tIns="0" rIns="0" bIns="0" rtlCol="0"/>
            <a:lstStyle/>
            <a:p>
              <a:endParaRPr/>
            </a:p>
          </p:txBody>
        </p:sp>
      </p:grpSp>
      <p:sp>
        <p:nvSpPr>
          <p:cNvPr id="31" name="object 31"/>
          <p:cNvSpPr txBox="1"/>
          <p:nvPr/>
        </p:nvSpPr>
        <p:spPr>
          <a:xfrm>
            <a:off x="6836664" y="4323826"/>
            <a:ext cx="1306828" cy="629018"/>
          </a:xfrm>
          <a:prstGeom prst="rect">
            <a:avLst/>
          </a:prstGeom>
        </p:spPr>
        <p:txBody>
          <a:bodyPr vert="horz" wrap="square" lIns="0" tIns="13335" rIns="0" bIns="0" rtlCol="0">
            <a:spAutoFit/>
          </a:bodyPr>
          <a:lstStyle/>
          <a:p>
            <a:pPr marL="12700" algn="ctr">
              <a:lnSpc>
                <a:spcPct val="100000"/>
              </a:lnSpc>
              <a:spcBef>
                <a:spcPts val="105"/>
              </a:spcBef>
            </a:pPr>
            <a:r>
              <a:rPr lang="en-CA" sz="2000" spc="-25" dirty="0">
                <a:solidFill>
                  <a:srgbClr val="003399"/>
                </a:solidFill>
                <a:latin typeface="Microsoft YaHei"/>
                <a:cs typeface="Microsoft YaHei"/>
              </a:rPr>
              <a:t>Fast charging</a:t>
            </a:r>
            <a:endParaRPr sz="2000" dirty="0">
              <a:latin typeface="Microsoft YaHei"/>
              <a:cs typeface="Microsoft YaHei"/>
            </a:endParaRPr>
          </a:p>
        </p:txBody>
      </p:sp>
      <p:grpSp>
        <p:nvGrpSpPr>
          <p:cNvPr id="32" name="object 32"/>
          <p:cNvGrpSpPr/>
          <p:nvPr/>
        </p:nvGrpSpPr>
        <p:grpSpPr>
          <a:xfrm>
            <a:off x="6789419" y="5288089"/>
            <a:ext cx="1384300" cy="744855"/>
            <a:chOff x="6789419" y="5288089"/>
            <a:chExt cx="1384300" cy="744855"/>
          </a:xfrm>
        </p:grpSpPr>
        <p:pic>
          <p:nvPicPr>
            <p:cNvPr id="33" name="object 33"/>
            <p:cNvPicPr/>
            <p:nvPr/>
          </p:nvPicPr>
          <p:blipFill>
            <a:blip r:embed="rId11" cstate="print"/>
            <a:stretch>
              <a:fillRect/>
            </a:stretch>
          </p:blipFill>
          <p:spPr>
            <a:xfrm>
              <a:off x="6789419" y="5309616"/>
              <a:ext cx="1383029" cy="723138"/>
            </a:xfrm>
            <a:prstGeom prst="rect">
              <a:avLst/>
            </a:prstGeom>
          </p:spPr>
        </p:pic>
        <p:pic>
          <p:nvPicPr>
            <p:cNvPr id="34" name="object 34"/>
            <p:cNvPicPr/>
            <p:nvPr/>
          </p:nvPicPr>
          <p:blipFill>
            <a:blip r:embed="rId12" cstate="print"/>
            <a:stretch>
              <a:fillRect/>
            </a:stretch>
          </p:blipFill>
          <p:spPr>
            <a:xfrm>
              <a:off x="6819899" y="5442204"/>
              <a:ext cx="1323594" cy="534149"/>
            </a:xfrm>
            <a:prstGeom prst="rect">
              <a:avLst/>
            </a:prstGeom>
          </p:spPr>
        </p:pic>
        <p:pic>
          <p:nvPicPr>
            <p:cNvPr id="35" name="object 35"/>
            <p:cNvPicPr/>
            <p:nvPr/>
          </p:nvPicPr>
          <p:blipFill>
            <a:blip r:embed="rId13" cstate="print"/>
            <a:stretch>
              <a:fillRect/>
            </a:stretch>
          </p:blipFill>
          <p:spPr>
            <a:xfrm>
              <a:off x="6795515" y="5292852"/>
              <a:ext cx="1373124" cy="713232"/>
            </a:xfrm>
            <a:prstGeom prst="rect">
              <a:avLst/>
            </a:prstGeom>
          </p:spPr>
        </p:pic>
        <p:sp>
          <p:nvSpPr>
            <p:cNvPr id="36" name="object 36"/>
            <p:cNvSpPr/>
            <p:nvPr/>
          </p:nvSpPr>
          <p:spPr>
            <a:xfrm>
              <a:off x="6795515" y="5292852"/>
              <a:ext cx="1373505" cy="713740"/>
            </a:xfrm>
            <a:custGeom>
              <a:avLst/>
              <a:gdLst/>
              <a:ahLst/>
              <a:cxnLst/>
              <a:rect l="l" t="t" r="r" b="b"/>
              <a:pathLst>
                <a:path w="1373504" h="713739">
                  <a:moveTo>
                    <a:pt x="0" y="118872"/>
                  </a:moveTo>
                  <a:lnTo>
                    <a:pt x="9340" y="72598"/>
                  </a:lnTo>
                  <a:lnTo>
                    <a:pt x="34813" y="34813"/>
                  </a:lnTo>
                  <a:lnTo>
                    <a:pt x="72598" y="9340"/>
                  </a:lnTo>
                  <a:lnTo>
                    <a:pt x="118872" y="0"/>
                  </a:lnTo>
                  <a:lnTo>
                    <a:pt x="1254252" y="0"/>
                  </a:lnTo>
                  <a:lnTo>
                    <a:pt x="1300525" y="9340"/>
                  </a:lnTo>
                  <a:lnTo>
                    <a:pt x="1338310" y="34813"/>
                  </a:lnTo>
                  <a:lnTo>
                    <a:pt x="1363783" y="72598"/>
                  </a:lnTo>
                  <a:lnTo>
                    <a:pt x="1373124" y="118872"/>
                  </a:lnTo>
                  <a:lnTo>
                    <a:pt x="1373124" y="594360"/>
                  </a:lnTo>
                  <a:lnTo>
                    <a:pt x="1363783" y="640628"/>
                  </a:lnTo>
                  <a:lnTo>
                    <a:pt x="1338310" y="678413"/>
                  </a:lnTo>
                  <a:lnTo>
                    <a:pt x="1300525" y="703889"/>
                  </a:lnTo>
                  <a:lnTo>
                    <a:pt x="1254252" y="713232"/>
                  </a:lnTo>
                  <a:lnTo>
                    <a:pt x="118872" y="713232"/>
                  </a:lnTo>
                  <a:lnTo>
                    <a:pt x="72598" y="703889"/>
                  </a:lnTo>
                  <a:lnTo>
                    <a:pt x="34813" y="678413"/>
                  </a:lnTo>
                  <a:lnTo>
                    <a:pt x="9340" y="640628"/>
                  </a:lnTo>
                  <a:lnTo>
                    <a:pt x="0" y="594360"/>
                  </a:lnTo>
                  <a:lnTo>
                    <a:pt x="0" y="118872"/>
                  </a:lnTo>
                  <a:close/>
                </a:path>
              </a:pathLst>
            </a:custGeom>
            <a:ln w="9525">
              <a:solidFill>
                <a:srgbClr val="D9D9D9"/>
              </a:solidFill>
            </a:ln>
          </p:spPr>
          <p:txBody>
            <a:bodyPr wrap="square" lIns="0" tIns="0" rIns="0" bIns="0" rtlCol="0"/>
            <a:lstStyle/>
            <a:p>
              <a:endParaRPr/>
            </a:p>
          </p:txBody>
        </p:sp>
      </p:grpSp>
      <p:sp>
        <p:nvSpPr>
          <p:cNvPr id="37" name="object 37"/>
          <p:cNvSpPr txBox="1"/>
          <p:nvPr/>
        </p:nvSpPr>
        <p:spPr>
          <a:xfrm>
            <a:off x="6961377" y="5358855"/>
            <a:ext cx="1043940" cy="659155"/>
          </a:xfrm>
          <a:prstGeom prst="rect">
            <a:avLst/>
          </a:prstGeom>
        </p:spPr>
        <p:txBody>
          <a:bodyPr vert="horz" wrap="square" lIns="0" tIns="12700" rIns="0" bIns="0" rtlCol="0">
            <a:spAutoFit/>
          </a:bodyPr>
          <a:lstStyle/>
          <a:p>
            <a:pPr marL="12700" algn="ctr">
              <a:lnSpc>
                <a:spcPct val="100000"/>
              </a:lnSpc>
              <a:spcBef>
                <a:spcPts val="100"/>
              </a:spcBef>
            </a:pPr>
            <a:r>
              <a:rPr lang="en-CA" sz="1400" spc="-15" dirty="0">
                <a:solidFill>
                  <a:srgbClr val="003399"/>
                </a:solidFill>
                <a:latin typeface="Microsoft YaHei"/>
                <a:cs typeface="Microsoft YaHei"/>
              </a:rPr>
              <a:t>Wide temperature operation</a:t>
            </a:r>
            <a:endParaRPr sz="1400" dirty="0">
              <a:latin typeface="Microsoft YaHei"/>
              <a:cs typeface="Microsoft YaHei"/>
            </a:endParaRPr>
          </a:p>
        </p:txBody>
      </p:sp>
      <p:sp>
        <p:nvSpPr>
          <p:cNvPr id="38" name="object 38"/>
          <p:cNvSpPr txBox="1"/>
          <p:nvPr/>
        </p:nvSpPr>
        <p:spPr>
          <a:xfrm>
            <a:off x="8396478" y="5322519"/>
            <a:ext cx="2776220" cy="874598"/>
          </a:xfrm>
          <a:prstGeom prst="rect">
            <a:avLst/>
          </a:prstGeom>
        </p:spPr>
        <p:txBody>
          <a:bodyPr vert="horz" wrap="square" lIns="0" tIns="12700" rIns="0" bIns="0" rtlCol="0">
            <a:spAutoFit/>
          </a:bodyPr>
          <a:lstStyle/>
          <a:p>
            <a:pPr marL="263525" indent="-250825">
              <a:lnSpc>
                <a:spcPct val="100000"/>
              </a:lnSpc>
              <a:spcBef>
                <a:spcPts val="100"/>
              </a:spcBef>
              <a:buSzPct val="95000"/>
              <a:buFont typeface="Wingdings"/>
              <a:buChar char=""/>
              <a:tabLst>
                <a:tab pos="263525" algn="l"/>
              </a:tabLst>
            </a:pPr>
            <a:r>
              <a:rPr lang="en-CA" sz="1400" b="1" dirty="0">
                <a:solidFill>
                  <a:srgbClr val="003399"/>
                </a:solidFill>
                <a:latin typeface="Microsoft YaHei"/>
                <a:cs typeface="Microsoft YaHei"/>
              </a:rPr>
              <a:t>Excellent high and low temperature performance</a:t>
            </a:r>
            <a:r>
              <a:rPr sz="1400" spc="-50" dirty="0">
                <a:solidFill>
                  <a:srgbClr val="003399"/>
                </a:solidFill>
                <a:latin typeface="Microsoft YaHei"/>
                <a:cs typeface="Microsoft YaHei"/>
              </a:rPr>
              <a:t>，</a:t>
            </a:r>
            <a:endParaRPr sz="1400" dirty="0">
              <a:latin typeface="Microsoft YaHei"/>
              <a:cs typeface="Microsoft YaHei"/>
            </a:endParaRPr>
          </a:p>
          <a:p>
            <a:pPr marL="12700">
              <a:lnSpc>
                <a:spcPct val="100000"/>
              </a:lnSpc>
            </a:pPr>
            <a:r>
              <a:rPr sz="1400" spc="-10" dirty="0">
                <a:solidFill>
                  <a:srgbClr val="003399"/>
                </a:solidFill>
                <a:latin typeface="Microsoft YaHei"/>
                <a:cs typeface="Microsoft YaHei"/>
              </a:rPr>
              <a:t>-</a:t>
            </a:r>
            <a:r>
              <a:rPr sz="1400" dirty="0">
                <a:solidFill>
                  <a:srgbClr val="003399"/>
                </a:solidFill>
                <a:latin typeface="Microsoft YaHei"/>
                <a:cs typeface="Microsoft YaHei"/>
              </a:rPr>
              <a:t>50℃~65</a:t>
            </a:r>
            <a:r>
              <a:rPr sz="1400" spc="-20" dirty="0">
                <a:solidFill>
                  <a:srgbClr val="003399"/>
                </a:solidFill>
                <a:latin typeface="Microsoft YaHei"/>
                <a:cs typeface="Microsoft YaHei"/>
              </a:rPr>
              <a:t> ℃</a:t>
            </a:r>
            <a:r>
              <a:rPr lang="en-CA" sz="1400" spc="-20" dirty="0">
                <a:solidFill>
                  <a:srgbClr val="003399"/>
                </a:solidFill>
                <a:latin typeface="Microsoft YaHei"/>
                <a:cs typeface="Microsoft YaHei"/>
              </a:rPr>
              <a:t>Normal charge and discharge</a:t>
            </a:r>
            <a:endParaRPr sz="1400" dirty="0">
              <a:latin typeface="Microsoft YaHei"/>
              <a:cs typeface="Microsoft YaHei"/>
            </a:endParaRPr>
          </a:p>
        </p:txBody>
      </p:sp>
      <p:pic>
        <p:nvPicPr>
          <p:cNvPr id="39" name="object 39"/>
          <p:cNvPicPr/>
          <p:nvPr/>
        </p:nvPicPr>
        <p:blipFill>
          <a:blip r:embed="rId14" cstate="print"/>
          <a:stretch>
            <a:fillRect/>
          </a:stretch>
        </p:blipFill>
        <p:spPr>
          <a:xfrm>
            <a:off x="6664452" y="1178039"/>
            <a:ext cx="5142738" cy="747534"/>
          </a:xfrm>
          <a:prstGeom prst="rect">
            <a:avLst/>
          </a:prstGeom>
        </p:spPr>
      </p:pic>
      <p:sp>
        <p:nvSpPr>
          <p:cNvPr id="40" name="object 40"/>
          <p:cNvSpPr txBox="1"/>
          <p:nvPr/>
        </p:nvSpPr>
        <p:spPr>
          <a:xfrm>
            <a:off x="7315200" y="1274521"/>
            <a:ext cx="4114800" cy="382156"/>
          </a:xfrm>
          <a:prstGeom prst="rect">
            <a:avLst/>
          </a:prstGeom>
        </p:spPr>
        <p:txBody>
          <a:bodyPr vert="horz" wrap="square" lIns="0" tIns="12700" rIns="0" bIns="0" rtlCol="0">
            <a:spAutoFit/>
          </a:bodyPr>
          <a:lstStyle/>
          <a:p>
            <a:pPr marL="12700">
              <a:lnSpc>
                <a:spcPct val="100000"/>
              </a:lnSpc>
              <a:spcBef>
                <a:spcPts val="100"/>
              </a:spcBef>
            </a:pPr>
            <a:r>
              <a:rPr lang="en-CA" sz="2400" b="1" spc="-20" dirty="0">
                <a:solidFill>
                  <a:srgbClr val="FFFFFF"/>
                </a:solidFill>
                <a:latin typeface="Microsoft YaHei"/>
                <a:cs typeface="Microsoft YaHei"/>
              </a:rPr>
              <a:t>Excellent characteristics</a:t>
            </a:r>
            <a:endParaRPr sz="2400" dirty="0">
              <a:latin typeface="Microsoft YaHei"/>
              <a:cs typeface="Microsoft YaHei"/>
            </a:endParaRPr>
          </a:p>
        </p:txBody>
      </p:sp>
      <p:grpSp>
        <p:nvGrpSpPr>
          <p:cNvPr id="41" name="object 41"/>
          <p:cNvGrpSpPr/>
          <p:nvPr/>
        </p:nvGrpSpPr>
        <p:grpSpPr>
          <a:xfrm>
            <a:off x="3380232" y="1252727"/>
            <a:ext cx="3209925" cy="3270250"/>
            <a:chOff x="3380232" y="1252727"/>
            <a:chExt cx="3209925" cy="3270250"/>
          </a:xfrm>
        </p:grpSpPr>
        <p:pic>
          <p:nvPicPr>
            <p:cNvPr id="42" name="object 42"/>
            <p:cNvPicPr/>
            <p:nvPr/>
          </p:nvPicPr>
          <p:blipFill>
            <a:blip r:embed="rId15" cstate="print"/>
            <a:stretch>
              <a:fillRect/>
            </a:stretch>
          </p:blipFill>
          <p:spPr>
            <a:xfrm>
              <a:off x="3511296" y="1252727"/>
              <a:ext cx="3078479" cy="2316480"/>
            </a:xfrm>
            <a:prstGeom prst="rect">
              <a:avLst/>
            </a:prstGeom>
          </p:spPr>
        </p:pic>
        <p:sp>
          <p:nvSpPr>
            <p:cNvPr id="43" name="object 43"/>
            <p:cNvSpPr/>
            <p:nvPr/>
          </p:nvSpPr>
          <p:spPr>
            <a:xfrm>
              <a:off x="3380232" y="3660648"/>
              <a:ext cx="76200" cy="862330"/>
            </a:xfrm>
            <a:custGeom>
              <a:avLst/>
              <a:gdLst/>
              <a:ahLst/>
              <a:cxnLst/>
              <a:rect l="l" t="t" r="r" b="b"/>
              <a:pathLst>
                <a:path w="76200" h="862329">
                  <a:moveTo>
                    <a:pt x="31750" y="74921"/>
                  </a:moveTo>
                  <a:lnTo>
                    <a:pt x="31750" y="76200"/>
                  </a:lnTo>
                  <a:lnTo>
                    <a:pt x="38100" y="76200"/>
                  </a:lnTo>
                  <a:lnTo>
                    <a:pt x="31750" y="74921"/>
                  </a:lnTo>
                  <a:close/>
                </a:path>
                <a:path w="76200" h="862329">
                  <a:moveTo>
                    <a:pt x="44450" y="63500"/>
                  </a:moveTo>
                  <a:lnTo>
                    <a:pt x="31750" y="63500"/>
                  </a:lnTo>
                  <a:lnTo>
                    <a:pt x="31750" y="74921"/>
                  </a:lnTo>
                  <a:lnTo>
                    <a:pt x="38100" y="76200"/>
                  </a:lnTo>
                  <a:lnTo>
                    <a:pt x="44450" y="74921"/>
                  </a:lnTo>
                  <a:lnTo>
                    <a:pt x="44450" y="63500"/>
                  </a:lnTo>
                  <a:close/>
                </a:path>
                <a:path w="76200" h="862329">
                  <a:moveTo>
                    <a:pt x="44450" y="74921"/>
                  </a:moveTo>
                  <a:lnTo>
                    <a:pt x="38100" y="76200"/>
                  </a:lnTo>
                  <a:lnTo>
                    <a:pt x="44450" y="76200"/>
                  </a:lnTo>
                  <a:lnTo>
                    <a:pt x="44450" y="74921"/>
                  </a:lnTo>
                  <a:close/>
                </a:path>
                <a:path w="76200" h="862329">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63500"/>
                  </a:lnTo>
                  <a:lnTo>
                    <a:pt x="66103" y="63500"/>
                  </a:lnTo>
                  <a:lnTo>
                    <a:pt x="73211" y="52947"/>
                  </a:lnTo>
                  <a:lnTo>
                    <a:pt x="73643" y="50800"/>
                  </a:lnTo>
                  <a:lnTo>
                    <a:pt x="31750" y="50800"/>
                  </a:lnTo>
                  <a:lnTo>
                    <a:pt x="31750" y="38100"/>
                  </a:lnTo>
                  <a:lnTo>
                    <a:pt x="76200" y="38100"/>
                  </a:lnTo>
                  <a:lnTo>
                    <a:pt x="73211" y="23252"/>
                  </a:lnTo>
                  <a:lnTo>
                    <a:pt x="65055" y="11144"/>
                  </a:lnTo>
                  <a:lnTo>
                    <a:pt x="52947" y="2988"/>
                  </a:lnTo>
                  <a:lnTo>
                    <a:pt x="38100" y="0"/>
                  </a:lnTo>
                  <a:close/>
                </a:path>
                <a:path w="76200" h="862329">
                  <a:moveTo>
                    <a:pt x="66103" y="63500"/>
                  </a:moveTo>
                  <a:lnTo>
                    <a:pt x="44450" y="63500"/>
                  </a:lnTo>
                  <a:lnTo>
                    <a:pt x="44450" y="74921"/>
                  </a:lnTo>
                  <a:lnTo>
                    <a:pt x="52947" y="73211"/>
                  </a:lnTo>
                  <a:lnTo>
                    <a:pt x="65055" y="65055"/>
                  </a:lnTo>
                  <a:lnTo>
                    <a:pt x="66103" y="63500"/>
                  </a:lnTo>
                  <a:close/>
                </a:path>
                <a:path w="76200" h="862329">
                  <a:moveTo>
                    <a:pt x="44450" y="38100"/>
                  </a:moveTo>
                  <a:lnTo>
                    <a:pt x="31750" y="38100"/>
                  </a:lnTo>
                  <a:lnTo>
                    <a:pt x="31750" y="50800"/>
                  </a:lnTo>
                  <a:lnTo>
                    <a:pt x="44450" y="50800"/>
                  </a:lnTo>
                  <a:lnTo>
                    <a:pt x="44450" y="38100"/>
                  </a:lnTo>
                  <a:close/>
                </a:path>
                <a:path w="76200" h="862329">
                  <a:moveTo>
                    <a:pt x="76200" y="38100"/>
                  </a:moveTo>
                  <a:lnTo>
                    <a:pt x="44450" y="38100"/>
                  </a:lnTo>
                  <a:lnTo>
                    <a:pt x="44450" y="50800"/>
                  </a:lnTo>
                  <a:lnTo>
                    <a:pt x="73643" y="50800"/>
                  </a:lnTo>
                  <a:lnTo>
                    <a:pt x="76200" y="38100"/>
                  </a:lnTo>
                  <a:close/>
                </a:path>
                <a:path w="76200" h="862329">
                  <a:moveTo>
                    <a:pt x="44450" y="88900"/>
                  </a:moveTo>
                  <a:lnTo>
                    <a:pt x="31750" y="88900"/>
                  </a:lnTo>
                  <a:lnTo>
                    <a:pt x="31750" y="101600"/>
                  </a:lnTo>
                  <a:lnTo>
                    <a:pt x="44450" y="101600"/>
                  </a:lnTo>
                  <a:lnTo>
                    <a:pt x="44450" y="88900"/>
                  </a:lnTo>
                  <a:close/>
                </a:path>
                <a:path w="76200" h="862329">
                  <a:moveTo>
                    <a:pt x="44450" y="114300"/>
                  </a:moveTo>
                  <a:lnTo>
                    <a:pt x="31750" y="114300"/>
                  </a:lnTo>
                  <a:lnTo>
                    <a:pt x="31750" y="127000"/>
                  </a:lnTo>
                  <a:lnTo>
                    <a:pt x="44450" y="127000"/>
                  </a:lnTo>
                  <a:lnTo>
                    <a:pt x="44450" y="114300"/>
                  </a:lnTo>
                  <a:close/>
                </a:path>
                <a:path w="76200" h="862329">
                  <a:moveTo>
                    <a:pt x="44450" y="139700"/>
                  </a:moveTo>
                  <a:lnTo>
                    <a:pt x="31750" y="139700"/>
                  </a:lnTo>
                  <a:lnTo>
                    <a:pt x="31750" y="152400"/>
                  </a:lnTo>
                  <a:lnTo>
                    <a:pt x="44450" y="152400"/>
                  </a:lnTo>
                  <a:lnTo>
                    <a:pt x="44450" y="139700"/>
                  </a:lnTo>
                  <a:close/>
                </a:path>
                <a:path w="76200" h="862329">
                  <a:moveTo>
                    <a:pt x="44450" y="165100"/>
                  </a:moveTo>
                  <a:lnTo>
                    <a:pt x="31750" y="165100"/>
                  </a:lnTo>
                  <a:lnTo>
                    <a:pt x="31750" y="177800"/>
                  </a:lnTo>
                  <a:lnTo>
                    <a:pt x="44450" y="177800"/>
                  </a:lnTo>
                  <a:lnTo>
                    <a:pt x="44450" y="165100"/>
                  </a:lnTo>
                  <a:close/>
                </a:path>
                <a:path w="76200" h="862329">
                  <a:moveTo>
                    <a:pt x="44450" y="190500"/>
                  </a:moveTo>
                  <a:lnTo>
                    <a:pt x="31750" y="190500"/>
                  </a:lnTo>
                  <a:lnTo>
                    <a:pt x="31750" y="203200"/>
                  </a:lnTo>
                  <a:lnTo>
                    <a:pt x="44450" y="203200"/>
                  </a:lnTo>
                  <a:lnTo>
                    <a:pt x="44450" y="190500"/>
                  </a:lnTo>
                  <a:close/>
                </a:path>
                <a:path w="76200" h="862329">
                  <a:moveTo>
                    <a:pt x="44450" y="215900"/>
                  </a:moveTo>
                  <a:lnTo>
                    <a:pt x="31750" y="215900"/>
                  </a:lnTo>
                  <a:lnTo>
                    <a:pt x="31750" y="228600"/>
                  </a:lnTo>
                  <a:lnTo>
                    <a:pt x="44450" y="228600"/>
                  </a:lnTo>
                  <a:lnTo>
                    <a:pt x="44450" y="215900"/>
                  </a:lnTo>
                  <a:close/>
                </a:path>
                <a:path w="76200" h="862329">
                  <a:moveTo>
                    <a:pt x="44450" y="241300"/>
                  </a:moveTo>
                  <a:lnTo>
                    <a:pt x="31750" y="241300"/>
                  </a:lnTo>
                  <a:lnTo>
                    <a:pt x="31750" y="254000"/>
                  </a:lnTo>
                  <a:lnTo>
                    <a:pt x="44450" y="254000"/>
                  </a:lnTo>
                  <a:lnTo>
                    <a:pt x="44450" y="241300"/>
                  </a:lnTo>
                  <a:close/>
                </a:path>
                <a:path w="76200" h="862329">
                  <a:moveTo>
                    <a:pt x="44450" y="266700"/>
                  </a:moveTo>
                  <a:lnTo>
                    <a:pt x="31750" y="266700"/>
                  </a:lnTo>
                  <a:lnTo>
                    <a:pt x="31750" y="279400"/>
                  </a:lnTo>
                  <a:lnTo>
                    <a:pt x="44450" y="279400"/>
                  </a:lnTo>
                  <a:lnTo>
                    <a:pt x="44450" y="266700"/>
                  </a:lnTo>
                  <a:close/>
                </a:path>
                <a:path w="76200" h="862329">
                  <a:moveTo>
                    <a:pt x="44450" y="292100"/>
                  </a:moveTo>
                  <a:lnTo>
                    <a:pt x="31750" y="292100"/>
                  </a:lnTo>
                  <a:lnTo>
                    <a:pt x="31750" y="304800"/>
                  </a:lnTo>
                  <a:lnTo>
                    <a:pt x="44450" y="304800"/>
                  </a:lnTo>
                  <a:lnTo>
                    <a:pt x="44450" y="292100"/>
                  </a:lnTo>
                  <a:close/>
                </a:path>
                <a:path w="76200" h="862329">
                  <a:moveTo>
                    <a:pt x="44450" y="317500"/>
                  </a:moveTo>
                  <a:lnTo>
                    <a:pt x="31750" y="317500"/>
                  </a:lnTo>
                  <a:lnTo>
                    <a:pt x="31750" y="330200"/>
                  </a:lnTo>
                  <a:lnTo>
                    <a:pt x="44450" y="330200"/>
                  </a:lnTo>
                  <a:lnTo>
                    <a:pt x="44450" y="317500"/>
                  </a:lnTo>
                  <a:close/>
                </a:path>
                <a:path w="76200" h="862329">
                  <a:moveTo>
                    <a:pt x="44450" y="342900"/>
                  </a:moveTo>
                  <a:lnTo>
                    <a:pt x="31750" y="342900"/>
                  </a:lnTo>
                  <a:lnTo>
                    <a:pt x="31750" y="355600"/>
                  </a:lnTo>
                  <a:lnTo>
                    <a:pt x="44450" y="355600"/>
                  </a:lnTo>
                  <a:lnTo>
                    <a:pt x="44450" y="342900"/>
                  </a:lnTo>
                  <a:close/>
                </a:path>
                <a:path w="76200" h="862329">
                  <a:moveTo>
                    <a:pt x="44450" y="368300"/>
                  </a:moveTo>
                  <a:lnTo>
                    <a:pt x="31750" y="368300"/>
                  </a:lnTo>
                  <a:lnTo>
                    <a:pt x="31750" y="381000"/>
                  </a:lnTo>
                  <a:lnTo>
                    <a:pt x="44450" y="381000"/>
                  </a:lnTo>
                  <a:lnTo>
                    <a:pt x="44450" y="368300"/>
                  </a:lnTo>
                  <a:close/>
                </a:path>
                <a:path w="76200" h="862329">
                  <a:moveTo>
                    <a:pt x="44450" y="393700"/>
                  </a:moveTo>
                  <a:lnTo>
                    <a:pt x="31750" y="393700"/>
                  </a:lnTo>
                  <a:lnTo>
                    <a:pt x="31750" y="406400"/>
                  </a:lnTo>
                  <a:lnTo>
                    <a:pt x="44450" y="406400"/>
                  </a:lnTo>
                  <a:lnTo>
                    <a:pt x="44450" y="393700"/>
                  </a:lnTo>
                  <a:close/>
                </a:path>
                <a:path w="76200" h="862329">
                  <a:moveTo>
                    <a:pt x="44450" y="419100"/>
                  </a:moveTo>
                  <a:lnTo>
                    <a:pt x="31750" y="419100"/>
                  </a:lnTo>
                  <a:lnTo>
                    <a:pt x="31750" y="431800"/>
                  </a:lnTo>
                  <a:lnTo>
                    <a:pt x="44450" y="431800"/>
                  </a:lnTo>
                  <a:lnTo>
                    <a:pt x="44450" y="419100"/>
                  </a:lnTo>
                  <a:close/>
                </a:path>
                <a:path w="76200" h="862329">
                  <a:moveTo>
                    <a:pt x="44450" y="444500"/>
                  </a:moveTo>
                  <a:lnTo>
                    <a:pt x="31750" y="444500"/>
                  </a:lnTo>
                  <a:lnTo>
                    <a:pt x="31750" y="457200"/>
                  </a:lnTo>
                  <a:lnTo>
                    <a:pt x="44450" y="457200"/>
                  </a:lnTo>
                  <a:lnTo>
                    <a:pt x="44450" y="444500"/>
                  </a:lnTo>
                  <a:close/>
                </a:path>
                <a:path w="76200" h="862329">
                  <a:moveTo>
                    <a:pt x="44450" y="469900"/>
                  </a:moveTo>
                  <a:lnTo>
                    <a:pt x="31750" y="469900"/>
                  </a:lnTo>
                  <a:lnTo>
                    <a:pt x="31750" y="482600"/>
                  </a:lnTo>
                  <a:lnTo>
                    <a:pt x="44450" y="482600"/>
                  </a:lnTo>
                  <a:lnTo>
                    <a:pt x="44450" y="469900"/>
                  </a:lnTo>
                  <a:close/>
                </a:path>
                <a:path w="76200" h="862329">
                  <a:moveTo>
                    <a:pt x="44450" y="495300"/>
                  </a:moveTo>
                  <a:lnTo>
                    <a:pt x="31750" y="495300"/>
                  </a:lnTo>
                  <a:lnTo>
                    <a:pt x="31750" y="508000"/>
                  </a:lnTo>
                  <a:lnTo>
                    <a:pt x="44450" y="508000"/>
                  </a:lnTo>
                  <a:lnTo>
                    <a:pt x="44450" y="495300"/>
                  </a:lnTo>
                  <a:close/>
                </a:path>
                <a:path w="76200" h="862329">
                  <a:moveTo>
                    <a:pt x="44450" y="520700"/>
                  </a:moveTo>
                  <a:lnTo>
                    <a:pt x="31750" y="520700"/>
                  </a:lnTo>
                  <a:lnTo>
                    <a:pt x="31750" y="533400"/>
                  </a:lnTo>
                  <a:lnTo>
                    <a:pt x="44450" y="533400"/>
                  </a:lnTo>
                  <a:lnTo>
                    <a:pt x="44450" y="520700"/>
                  </a:lnTo>
                  <a:close/>
                </a:path>
                <a:path w="76200" h="862329">
                  <a:moveTo>
                    <a:pt x="44450" y="546100"/>
                  </a:moveTo>
                  <a:lnTo>
                    <a:pt x="31750" y="546100"/>
                  </a:lnTo>
                  <a:lnTo>
                    <a:pt x="31750" y="558800"/>
                  </a:lnTo>
                  <a:lnTo>
                    <a:pt x="44450" y="558800"/>
                  </a:lnTo>
                  <a:lnTo>
                    <a:pt x="44450" y="546100"/>
                  </a:lnTo>
                  <a:close/>
                </a:path>
                <a:path w="76200" h="862329">
                  <a:moveTo>
                    <a:pt x="44450" y="571500"/>
                  </a:moveTo>
                  <a:lnTo>
                    <a:pt x="31750" y="571500"/>
                  </a:lnTo>
                  <a:lnTo>
                    <a:pt x="31750" y="584200"/>
                  </a:lnTo>
                  <a:lnTo>
                    <a:pt x="44450" y="584200"/>
                  </a:lnTo>
                  <a:lnTo>
                    <a:pt x="44450" y="571500"/>
                  </a:lnTo>
                  <a:close/>
                </a:path>
                <a:path w="76200" h="862329">
                  <a:moveTo>
                    <a:pt x="44450" y="596900"/>
                  </a:moveTo>
                  <a:lnTo>
                    <a:pt x="31750" y="596900"/>
                  </a:lnTo>
                  <a:lnTo>
                    <a:pt x="31750" y="609600"/>
                  </a:lnTo>
                  <a:lnTo>
                    <a:pt x="44450" y="609600"/>
                  </a:lnTo>
                  <a:lnTo>
                    <a:pt x="44450" y="596900"/>
                  </a:lnTo>
                  <a:close/>
                </a:path>
                <a:path w="76200" h="862329">
                  <a:moveTo>
                    <a:pt x="44450" y="622300"/>
                  </a:moveTo>
                  <a:lnTo>
                    <a:pt x="31750" y="622300"/>
                  </a:lnTo>
                  <a:lnTo>
                    <a:pt x="31750" y="635000"/>
                  </a:lnTo>
                  <a:lnTo>
                    <a:pt x="44450" y="635000"/>
                  </a:lnTo>
                  <a:lnTo>
                    <a:pt x="44450" y="622300"/>
                  </a:lnTo>
                  <a:close/>
                </a:path>
                <a:path w="76200" h="862329">
                  <a:moveTo>
                    <a:pt x="44450" y="647700"/>
                  </a:moveTo>
                  <a:lnTo>
                    <a:pt x="31750" y="647700"/>
                  </a:lnTo>
                  <a:lnTo>
                    <a:pt x="31750" y="660400"/>
                  </a:lnTo>
                  <a:lnTo>
                    <a:pt x="44450" y="660400"/>
                  </a:lnTo>
                  <a:lnTo>
                    <a:pt x="44450" y="647700"/>
                  </a:lnTo>
                  <a:close/>
                </a:path>
                <a:path w="76200" h="862329">
                  <a:moveTo>
                    <a:pt x="44450" y="673100"/>
                  </a:moveTo>
                  <a:lnTo>
                    <a:pt x="31750" y="673100"/>
                  </a:lnTo>
                  <a:lnTo>
                    <a:pt x="31750" y="685800"/>
                  </a:lnTo>
                  <a:lnTo>
                    <a:pt x="44450" y="685800"/>
                  </a:lnTo>
                  <a:lnTo>
                    <a:pt x="44450" y="673100"/>
                  </a:lnTo>
                  <a:close/>
                </a:path>
                <a:path w="76200" h="862329">
                  <a:moveTo>
                    <a:pt x="44450" y="698500"/>
                  </a:moveTo>
                  <a:lnTo>
                    <a:pt x="31750" y="698500"/>
                  </a:lnTo>
                  <a:lnTo>
                    <a:pt x="31750" y="711200"/>
                  </a:lnTo>
                  <a:lnTo>
                    <a:pt x="44450" y="711200"/>
                  </a:lnTo>
                  <a:lnTo>
                    <a:pt x="44450" y="698500"/>
                  </a:lnTo>
                  <a:close/>
                </a:path>
                <a:path w="76200" h="862329">
                  <a:moveTo>
                    <a:pt x="44450" y="723900"/>
                  </a:moveTo>
                  <a:lnTo>
                    <a:pt x="31750" y="723900"/>
                  </a:lnTo>
                  <a:lnTo>
                    <a:pt x="31750" y="736600"/>
                  </a:lnTo>
                  <a:lnTo>
                    <a:pt x="44450" y="736600"/>
                  </a:lnTo>
                  <a:lnTo>
                    <a:pt x="44450" y="723900"/>
                  </a:lnTo>
                  <a:close/>
                </a:path>
                <a:path w="76200" h="862329">
                  <a:moveTo>
                    <a:pt x="44450" y="749300"/>
                  </a:moveTo>
                  <a:lnTo>
                    <a:pt x="31750" y="749300"/>
                  </a:lnTo>
                  <a:lnTo>
                    <a:pt x="31750" y="762000"/>
                  </a:lnTo>
                  <a:lnTo>
                    <a:pt x="44450" y="762000"/>
                  </a:lnTo>
                  <a:lnTo>
                    <a:pt x="44450" y="749300"/>
                  </a:lnTo>
                  <a:close/>
                </a:path>
                <a:path w="76200" h="862329">
                  <a:moveTo>
                    <a:pt x="44450" y="774700"/>
                  </a:moveTo>
                  <a:lnTo>
                    <a:pt x="31750" y="774700"/>
                  </a:lnTo>
                  <a:lnTo>
                    <a:pt x="31750" y="787400"/>
                  </a:lnTo>
                  <a:lnTo>
                    <a:pt x="44450" y="787400"/>
                  </a:lnTo>
                  <a:lnTo>
                    <a:pt x="44450" y="774700"/>
                  </a:lnTo>
                  <a:close/>
                </a:path>
                <a:path w="76200" h="862329">
                  <a:moveTo>
                    <a:pt x="44450" y="800100"/>
                  </a:moveTo>
                  <a:lnTo>
                    <a:pt x="31750" y="800100"/>
                  </a:lnTo>
                  <a:lnTo>
                    <a:pt x="31750" y="812800"/>
                  </a:lnTo>
                  <a:lnTo>
                    <a:pt x="44450" y="812800"/>
                  </a:lnTo>
                  <a:lnTo>
                    <a:pt x="44450" y="800100"/>
                  </a:lnTo>
                  <a:close/>
                </a:path>
                <a:path w="76200" h="862329">
                  <a:moveTo>
                    <a:pt x="44450" y="825500"/>
                  </a:moveTo>
                  <a:lnTo>
                    <a:pt x="31750" y="825500"/>
                  </a:lnTo>
                  <a:lnTo>
                    <a:pt x="31750" y="838200"/>
                  </a:lnTo>
                  <a:lnTo>
                    <a:pt x="44450" y="838200"/>
                  </a:lnTo>
                  <a:lnTo>
                    <a:pt x="44450" y="825500"/>
                  </a:lnTo>
                  <a:close/>
                </a:path>
                <a:path w="76200" h="862329">
                  <a:moveTo>
                    <a:pt x="44450" y="850900"/>
                  </a:moveTo>
                  <a:lnTo>
                    <a:pt x="31750" y="850900"/>
                  </a:lnTo>
                  <a:lnTo>
                    <a:pt x="31750" y="861949"/>
                  </a:lnTo>
                  <a:lnTo>
                    <a:pt x="44450" y="861949"/>
                  </a:lnTo>
                  <a:lnTo>
                    <a:pt x="44450" y="850900"/>
                  </a:lnTo>
                  <a:close/>
                </a:path>
              </a:pathLst>
            </a:custGeom>
            <a:solidFill>
              <a:srgbClr val="C00000"/>
            </a:solidFill>
          </p:spPr>
          <p:txBody>
            <a:bodyPr wrap="square" lIns="0" tIns="0" rIns="0" bIns="0" rtlCol="0"/>
            <a:lstStyle/>
            <a:p>
              <a:endParaRPr/>
            </a:p>
          </p:txBody>
        </p:sp>
      </p:grpSp>
      <p:sp>
        <p:nvSpPr>
          <p:cNvPr id="44" name="object 44"/>
          <p:cNvSpPr txBox="1"/>
          <p:nvPr/>
        </p:nvSpPr>
        <p:spPr>
          <a:xfrm>
            <a:off x="213359" y="4546803"/>
            <a:ext cx="6451093" cy="289823"/>
          </a:xfrm>
          <a:prstGeom prst="rect">
            <a:avLst/>
          </a:prstGeom>
        </p:spPr>
        <p:txBody>
          <a:bodyPr vert="horz" wrap="square" lIns="0" tIns="12700" rIns="0" bIns="0" rtlCol="0">
            <a:spAutoFit/>
          </a:bodyPr>
          <a:lstStyle/>
          <a:p>
            <a:pPr marL="12700">
              <a:lnSpc>
                <a:spcPct val="100000"/>
              </a:lnSpc>
              <a:spcBef>
                <a:spcPts val="100"/>
              </a:spcBef>
            </a:pPr>
            <a:r>
              <a:rPr lang="en-CA" sz="1800" b="1" spc="-10" dirty="0">
                <a:latin typeface="Microsoft YaHei"/>
                <a:cs typeface="Microsoft YaHei"/>
              </a:rPr>
              <a:t>Lithium titanate (Li4Ti5O12)  Anode material</a:t>
            </a:r>
            <a:endParaRPr sz="1800" dirty="0">
              <a:latin typeface="Microsoft YaHei"/>
              <a:cs typeface="Microsoft YaHei"/>
            </a:endParaRPr>
          </a:p>
        </p:txBody>
      </p:sp>
      <p:sp>
        <p:nvSpPr>
          <p:cNvPr id="45" name="object 45"/>
          <p:cNvSpPr txBox="1"/>
          <p:nvPr/>
        </p:nvSpPr>
        <p:spPr>
          <a:xfrm>
            <a:off x="4541456" y="182968"/>
            <a:ext cx="4839843" cy="443070"/>
          </a:xfrm>
          <a:prstGeom prst="rect">
            <a:avLst/>
          </a:prstGeom>
        </p:spPr>
        <p:txBody>
          <a:bodyPr vert="horz" wrap="square" lIns="0" tIns="12065" rIns="0" bIns="0" rtlCol="0">
            <a:spAutoFit/>
          </a:bodyPr>
          <a:lstStyle/>
          <a:p>
            <a:pPr marL="12700">
              <a:lnSpc>
                <a:spcPct val="100000"/>
              </a:lnSpc>
              <a:spcBef>
                <a:spcPts val="95"/>
              </a:spcBef>
            </a:pPr>
            <a:r>
              <a:rPr lang="en-CA" sz="2800" b="1" spc="-40" dirty="0">
                <a:solidFill>
                  <a:srgbClr val="FFFFFF"/>
                </a:solidFill>
                <a:latin typeface="Microsoft YaHei"/>
                <a:cs typeface="Microsoft YaHei"/>
              </a:rPr>
              <a:t>New energy battery</a:t>
            </a:r>
            <a:endParaRPr sz="2800" dirty="0">
              <a:latin typeface="Microsoft YaHei"/>
              <a:cs typeface="Microsoft YaHei"/>
            </a:endParaRPr>
          </a:p>
        </p:txBody>
      </p:sp>
      <p:pic>
        <p:nvPicPr>
          <p:cNvPr id="46" name="Graphic 45">
            <a:extLst>
              <a:ext uri="{FF2B5EF4-FFF2-40B4-BE49-F238E27FC236}">
                <a16:creationId xmlns:a16="http://schemas.microsoft.com/office/drawing/2014/main" id="{FD13ADAC-D07E-AF3A-9B96-A7A2174E42B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51830" y="-457200"/>
            <a:ext cx="2092569" cy="1600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1372"/>
            <a:ext cx="12192000" cy="6858000"/>
            <a:chOff x="0" y="0"/>
            <a:chExt cx="12192000" cy="6858000"/>
          </a:xfrm>
        </p:grpSpPr>
        <p:sp>
          <p:nvSpPr>
            <p:cNvPr id="3" name="object 3"/>
            <p:cNvSpPr/>
            <p:nvPr/>
          </p:nvSpPr>
          <p:spPr>
            <a:xfrm>
              <a:off x="0" y="711708"/>
              <a:ext cx="12192000" cy="6146800"/>
            </a:xfrm>
            <a:custGeom>
              <a:avLst/>
              <a:gdLst/>
              <a:ahLst/>
              <a:cxnLst/>
              <a:rect l="l" t="t" r="r" b="b"/>
              <a:pathLst>
                <a:path w="12192000" h="6146800">
                  <a:moveTo>
                    <a:pt x="0" y="6146291"/>
                  </a:moveTo>
                  <a:lnTo>
                    <a:pt x="12192000" y="6146291"/>
                  </a:lnTo>
                  <a:lnTo>
                    <a:pt x="12192000" y="0"/>
                  </a:lnTo>
                  <a:lnTo>
                    <a:pt x="0" y="0"/>
                  </a:lnTo>
                  <a:lnTo>
                    <a:pt x="0" y="6146291"/>
                  </a:lnTo>
                  <a:close/>
                </a:path>
              </a:pathLst>
            </a:custGeom>
            <a:solidFill>
              <a:srgbClr val="EFEEEC"/>
            </a:solidFill>
          </p:spPr>
          <p:txBody>
            <a:bodyPr wrap="square" lIns="0" tIns="0" rIns="0" bIns="0" rtlCol="0"/>
            <a:lstStyle/>
            <a:p>
              <a:endParaRPr/>
            </a:p>
          </p:txBody>
        </p:sp>
        <p:sp>
          <p:nvSpPr>
            <p:cNvPr id="4" name="object 4"/>
            <p:cNvSpPr/>
            <p:nvPr/>
          </p:nvSpPr>
          <p:spPr>
            <a:xfrm>
              <a:off x="0" y="0"/>
              <a:ext cx="12192000" cy="711835"/>
            </a:xfrm>
            <a:custGeom>
              <a:avLst/>
              <a:gdLst/>
              <a:ahLst/>
              <a:cxnLst/>
              <a:rect l="l" t="t" r="r" b="b"/>
              <a:pathLst>
                <a:path w="12192000" h="711835">
                  <a:moveTo>
                    <a:pt x="0" y="711708"/>
                  </a:moveTo>
                  <a:lnTo>
                    <a:pt x="12192000" y="711708"/>
                  </a:lnTo>
                  <a:lnTo>
                    <a:pt x="12192000" y="0"/>
                  </a:lnTo>
                  <a:lnTo>
                    <a:pt x="0" y="0"/>
                  </a:lnTo>
                  <a:lnTo>
                    <a:pt x="0" y="711708"/>
                  </a:lnTo>
                  <a:close/>
                </a:path>
              </a:pathLst>
            </a:custGeom>
            <a:solidFill>
              <a:srgbClr val="4D4847"/>
            </a:solidFill>
          </p:spPr>
          <p:txBody>
            <a:bodyPr wrap="square" lIns="0" tIns="0" rIns="0" bIns="0" rtlCol="0"/>
            <a:lstStyle/>
            <a:p>
              <a:endParaRPr/>
            </a:p>
          </p:txBody>
        </p:sp>
      </p:grpSp>
      <p:sp>
        <p:nvSpPr>
          <p:cNvPr id="5" name="object 5"/>
          <p:cNvSpPr txBox="1">
            <a:spLocks noGrp="1"/>
          </p:cNvSpPr>
          <p:nvPr>
            <p:ph type="title"/>
          </p:nvPr>
        </p:nvSpPr>
        <p:spPr>
          <a:xfrm>
            <a:off x="694740" y="152780"/>
            <a:ext cx="4249624"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t>Company products</a:t>
            </a:r>
            <a:endParaRPr sz="2800" dirty="0"/>
          </a:p>
        </p:txBody>
      </p:sp>
      <p:grpSp>
        <p:nvGrpSpPr>
          <p:cNvPr id="6" name="object 6"/>
          <p:cNvGrpSpPr/>
          <p:nvPr/>
        </p:nvGrpSpPr>
        <p:grpSpPr>
          <a:xfrm>
            <a:off x="0" y="227075"/>
            <a:ext cx="11997435" cy="4450843"/>
            <a:chOff x="0" y="227075"/>
            <a:chExt cx="11997435" cy="4450843"/>
          </a:xfrm>
        </p:grpSpPr>
        <p:sp>
          <p:nvSpPr>
            <p:cNvPr id="7" name="object 7"/>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8" name="object 8"/>
            <p:cNvPicPr/>
            <p:nvPr/>
          </p:nvPicPr>
          <p:blipFill>
            <a:blip r:embed="rId2" cstate="print"/>
            <a:stretch>
              <a:fillRect/>
            </a:stretch>
          </p:blipFill>
          <p:spPr>
            <a:xfrm>
              <a:off x="0" y="1446275"/>
              <a:ext cx="2945130" cy="2679954"/>
            </a:xfrm>
            <a:prstGeom prst="rect">
              <a:avLst/>
            </a:prstGeom>
          </p:spPr>
        </p:pic>
        <p:sp>
          <p:nvSpPr>
            <p:cNvPr id="9" name="object 9"/>
            <p:cNvSpPr/>
            <p:nvPr/>
          </p:nvSpPr>
          <p:spPr>
            <a:xfrm>
              <a:off x="341375" y="1441703"/>
              <a:ext cx="2658110" cy="2386965"/>
            </a:xfrm>
            <a:custGeom>
              <a:avLst/>
              <a:gdLst/>
              <a:ahLst/>
              <a:cxnLst/>
              <a:rect l="l" t="t" r="r" b="b"/>
              <a:pathLst>
                <a:path w="2658110" h="2386965">
                  <a:moveTo>
                    <a:pt x="1328928" y="0"/>
                  </a:moveTo>
                  <a:lnTo>
                    <a:pt x="1277953" y="861"/>
                  </a:lnTo>
                  <a:lnTo>
                    <a:pt x="1227464" y="3426"/>
                  </a:lnTo>
                  <a:lnTo>
                    <a:pt x="1177495" y="7662"/>
                  </a:lnTo>
                  <a:lnTo>
                    <a:pt x="1128080" y="13540"/>
                  </a:lnTo>
                  <a:lnTo>
                    <a:pt x="1079254" y="21028"/>
                  </a:lnTo>
                  <a:lnTo>
                    <a:pt x="1031050" y="30095"/>
                  </a:lnTo>
                  <a:lnTo>
                    <a:pt x="983504" y="40710"/>
                  </a:lnTo>
                  <a:lnTo>
                    <a:pt x="936650" y="52842"/>
                  </a:lnTo>
                  <a:lnTo>
                    <a:pt x="890522" y="66462"/>
                  </a:lnTo>
                  <a:lnTo>
                    <a:pt x="845155" y="81536"/>
                  </a:lnTo>
                  <a:lnTo>
                    <a:pt x="800583" y="98036"/>
                  </a:lnTo>
                  <a:lnTo>
                    <a:pt x="756840" y="115929"/>
                  </a:lnTo>
                  <a:lnTo>
                    <a:pt x="713961" y="135185"/>
                  </a:lnTo>
                  <a:lnTo>
                    <a:pt x="671980" y="155773"/>
                  </a:lnTo>
                  <a:lnTo>
                    <a:pt x="630933" y="177662"/>
                  </a:lnTo>
                  <a:lnTo>
                    <a:pt x="590852" y="200821"/>
                  </a:lnTo>
                  <a:lnTo>
                    <a:pt x="551773" y="225220"/>
                  </a:lnTo>
                  <a:lnTo>
                    <a:pt x="513730" y="250826"/>
                  </a:lnTo>
                  <a:lnTo>
                    <a:pt x="476757" y="277611"/>
                  </a:lnTo>
                  <a:lnTo>
                    <a:pt x="440889" y="305541"/>
                  </a:lnTo>
                  <a:lnTo>
                    <a:pt x="406160" y="334588"/>
                  </a:lnTo>
                  <a:lnTo>
                    <a:pt x="372605" y="364718"/>
                  </a:lnTo>
                  <a:lnTo>
                    <a:pt x="340258" y="395903"/>
                  </a:lnTo>
                  <a:lnTo>
                    <a:pt x="309153" y="428111"/>
                  </a:lnTo>
                  <a:lnTo>
                    <a:pt x="279326" y="461310"/>
                  </a:lnTo>
                  <a:lnTo>
                    <a:pt x="250809" y="495471"/>
                  </a:lnTo>
                  <a:lnTo>
                    <a:pt x="223638" y="530562"/>
                  </a:lnTo>
                  <a:lnTo>
                    <a:pt x="197847" y="566552"/>
                  </a:lnTo>
                  <a:lnTo>
                    <a:pt x="173471" y="603410"/>
                  </a:lnTo>
                  <a:lnTo>
                    <a:pt x="150544" y="641106"/>
                  </a:lnTo>
                  <a:lnTo>
                    <a:pt x="129100" y="679608"/>
                  </a:lnTo>
                  <a:lnTo>
                    <a:pt x="109174" y="718886"/>
                  </a:lnTo>
                  <a:lnTo>
                    <a:pt x="90800" y="758908"/>
                  </a:lnTo>
                  <a:lnTo>
                    <a:pt x="74012" y="799645"/>
                  </a:lnTo>
                  <a:lnTo>
                    <a:pt x="58846" y="841064"/>
                  </a:lnTo>
                  <a:lnTo>
                    <a:pt x="45335" y="883135"/>
                  </a:lnTo>
                  <a:lnTo>
                    <a:pt x="33514" y="925827"/>
                  </a:lnTo>
                  <a:lnTo>
                    <a:pt x="23417" y="969109"/>
                  </a:lnTo>
                  <a:lnTo>
                    <a:pt x="15078" y="1012951"/>
                  </a:lnTo>
                  <a:lnTo>
                    <a:pt x="8533" y="1057321"/>
                  </a:lnTo>
                  <a:lnTo>
                    <a:pt x="3815" y="1102188"/>
                  </a:lnTo>
                  <a:lnTo>
                    <a:pt x="959" y="1147522"/>
                  </a:lnTo>
                  <a:lnTo>
                    <a:pt x="0" y="1193292"/>
                  </a:lnTo>
                  <a:lnTo>
                    <a:pt x="959" y="1239061"/>
                  </a:lnTo>
                  <a:lnTo>
                    <a:pt x="3815" y="1284395"/>
                  </a:lnTo>
                  <a:lnTo>
                    <a:pt x="8533" y="1329262"/>
                  </a:lnTo>
                  <a:lnTo>
                    <a:pt x="15078" y="1373632"/>
                  </a:lnTo>
                  <a:lnTo>
                    <a:pt x="23417" y="1417474"/>
                  </a:lnTo>
                  <a:lnTo>
                    <a:pt x="33514" y="1460756"/>
                  </a:lnTo>
                  <a:lnTo>
                    <a:pt x="45335" y="1503448"/>
                  </a:lnTo>
                  <a:lnTo>
                    <a:pt x="58846" y="1545519"/>
                  </a:lnTo>
                  <a:lnTo>
                    <a:pt x="74012" y="1586938"/>
                  </a:lnTo>
                  <a:lnTo>
                    <a:pt x="90800" y="1627675"/>
                  </a:lnTo>
                  <a:lnTo>
                    <a:pt x="109174" y="1667697"/>
                  </a:lnTo>
                  <a:lnTo>
                    <a:pt x="129100" y="1706975"/>
                  </a:lnTo>
                  <a:lnTo>
                    <a:pt x="150544" y="1745477"/>
                  </a:lnTo>
                  <a:lnTo>
                    <a:pt x="173471" y="1783173"/>
                  </a:lnTo>
                  <a:lnTo>
                    <a:pt x="197847" y="1820031"/>
                  </a:lnTo>
                  <a:lnTo>
                    <a:pt x="223638" y="1856021"/>
                  </a:lnTo>
                  <a:lnTo>
                    <a:pt x="250809" y="1891112"/>
                  </a:lnTo>
                  <a:lnTo>
                    <a:pt x="279326" y="1925273"/>
                  </a:lnTo>
                  <a:lnTo>
                    <a:pt x="309153" y="1958472"/>
                  </a:lnTo>
                  <a:lnTo>
                    <a:pt x="340258" y="1990680"/>
                  </a:lnTo>
                  <a:lnTo>
                    <a:pt x="372605" y="2021865"/>
                  </a:lnTo>
                  <a:lnTo>
                    <a:pt x="406160" y="2051995"/>
                  </a:lnTo>
                  <a:lnTo>
                    <a:pt x="440889" y="2081042"/>
                  </a:lnTo>
                  <a:lnTo>
                    <a:pt x="476757" y="2108972"/>
                  </a:lnTo>
                  <a:lnTo>
                    <a:pt x="513730" y="2135757"/>
                  </a:lnTo>
                  <a:lnTo>
                    <a:pt x="551773" y="2161363"/>
                  </a:lnTo>
                  <a:lnTo>
                    <a:pt x="590852" y="2185762"/>
                  </a:lnTo>
                  <a:lnTo>
                    <a:pt x="630933" y="2208921"/>
                  </a:lnTo>
                  <a:lnTo>
                    <a:pt x="671980" y="2230810"/>
                  </a:lnTo>
                  <a:lnTo>
                    <a:pt x="713961" y="2251398"/>
                  </a:lnTo>
                  <a:lnTo>
                    <a:pt x="756840" y="2270654"/>
                  </a:lnTo>
                  <a:lnTo>
                    <a:pt x="800583" y="2288547"/>
                  </a:lnTo>
                  <a:lnTo>
                    <a:pt x="845155" y="2305047"/>
                  </a:lnTo>
                  <a:lnTo>
                    <a:pt x="890522" y="2320121"/>
                  </a:lnTo>
                  <a:lnTo>
                    <a:pt x="936650" y="2333741"/>
                  </a:lnTo>
                  <a:lnTo>
                    <a:pt x="983504" y="2345873"/>
                  </a:lnTo>
                  <a:lnTo>
                    <a:pt x="1031050" y="2356488"/>
                  </a:lnTo>
                  <a:lnTo>
                    <a:pt x="1079254" y="2365555"/>
                  </a:lnTo>
                  <a:lnTo>
                    <a:pt x="1128080" y="2373043"/>
                  </a:lnTo>
                  <a:lnTo>
                    <a:pt x="1177495" y="2378921"/>
                  </a:lnTo>
                  <a:lnTo>
                    <a:pt x="1227464" y="2383157"/>
                  </a:lnTo>
                  <a:lnTo>
                    <a:pt x="1277953" y="2385722"/>
                  </a:lnTo>
                  <a:lnTo>
                    <a:pt x="1328928" y="2386584"/>
                  </a:lnTo>
                  <a:lnTo>
                    <a:pt x="1379901" y="2385722"/>
                  </a:lnTo>
                  <a:lnTo>
                    <a:pt x="1430389" y="2383157"/>
                  </a:lnTo>
                  <a:lnTo>
                    <a:pt x="1480358" y="2378921"/>
                  </a:lnTo>
                  <a:lnTo>
                    <a:pt x="1529772" y="2373043"/>
                  </a:lnTo>
                  <a:lnTo>
                    <a:pt x="1578598" y="2365555"/>
                  </a:lnTo>
                  <a:lnTo>
                    <a:pt x="1626801" y="2356488"/>
                  </a:lnTo>
                  <a:lnTo>
                    <a:pt x="1674347" y="2345873"/>
                  </a:lnTo>
                  <a:lnTo>
                    <a:pt x="1721200" y="2333741"/>
                  </a:lnTo>
                  <a:lnTo>
                    <a:pt x="1767328" y="2320121"/>
                  </a:lnTo>
                  <a:lnTo>
                    <a:pt x="1812695" y="2305047"/>
                  </a:lnTo>
                  <a:lnTo>
                    <a:pt x="1857267" y="2288547"/>
                  </a:lnTo>
                  <a:lnTo>
                    <a:pt x="1901010" y="2270654"/>
                  </a:lnTo>
                  <a:lnTo>
                    <a:pt x="1943888" y="2251398"/>
                  </a:lnTo>
                  <a:lnTo>
                    <a:pt x="1985869" y="2230810"/>
                  </a:lnTo>
                  <a:lnTo>
                    <a:pt x="2026917" y="2208921"/>
                  </a:lnTo>
                  <a:lnTo>
                    <a:pt x="2066997" y="2185762"/>
                  </a:lnTo>
                  <a:lnTo>
                    <a:pt x="2106077" y="2161363"/>
                  </a:lnTo>
                  <a:lnTo>
                    <a:pt x="2144120" y="2135757"/>
                  </a:lnTo>
                  <a:lnTo>
                    <a:pt x="2181093" y="2108972"/>
                  </a:lnTo>
                  <a:lnTo>
                    <a:pt x="2216961" y="2081042"/>
                  </a:lnTo>
                  <a:lnTo>
                    <a:pt x="2251690" y="2051995"/>
                  </a:lnTo>
                  <a:lnTo>
                    <a:pt x="2285245" y="2021865"/>
                  </a:lnTo>
                  <a:lnTo>
                    <a:pt x="2317593" y="1990680"/>
                  </a:lnTo>
                  <a:lnTo>
                    <a:pt x="2348697" y="1958472"/>
                  </a:lnTo>
                  <a:lnTo>
                    <a:pt x="2378526" y="1925273"/>
                  </a:lnTo>
                  <a:lnTo>
                    <a:pt x="2407042" y="1891112"/>
                  </a:lnTo>
                  <a:lnTo>
                    <a:pt x="2434213" y="1856021"/>
                  </a:lnTo>
                  <a:lnTo>
                    <a:pt x="2460005" y="1820031"/>
                  </a:lnTo>
                  <a:lnTo>
                    <a:pt x="2484381" y="1783173"/>
                  </a:lnTo>
                  <a:lnTo>
                    <a:pt x="2507309" y="1745477"/>
                  </a:lnTo>
                  <a:lnTo>
                    <a:pt x="2528753" y="1706975"/>
                  </a:lnTo>
                  <a:lnTo>
                    <a:pt x="2548679" y="1667697"/>
                  </a:lnTo>
                  <a:lnTo>
                    <a:pt x="2567054" y="1627675"/>
                  </a:lnTo>
                  <a:lnTo>
                    <a:pt x="2583841" y="1586938"/>
                  </a:lnTo>
                  <a:lnTo>
                    <a:pt x="2599008" y="1545519"/>
                  </a:lnTo>
                  <a:lnTo>
                    <a:pt x="2612519" y="1503448"/>
                  </a:lnTo>
                  <a:lnTo>
                    <a:pt x="2624341" y="1460756"/>
                  </a:lnTo>
                  <a:lnTo>
                    <a:pt x="2634438" y="1417474"/>
                  </a:lnTo>
                  <a:lnTo>
                    <a:pt x="2642777" y="1373632"/>
                  </a:lnTo>
                  <a:lnTo>
                    <a:pt x="2649322" y="1329262"/>
                  </a:lnTo>
                  <a:lnTo>
                    <a:pt x="2654040" y="1284395"/>
                  </a:lnTo>
                  <a:lnTo>
                    <a:pt x="2656896" y="1239061"/>
                  </a:lnTo>
                  <a:lnTo>
                    <a:pt x="2657856" y="1193292"/>
                  </a:lnTo>
                  <a:lnTo>
                    <a:pt x="2656896" y="1147522"/>
                  </a:lnTo>
                  <a:lnTo>
                    <a:pt x="2654040" y="1102188"/>
                  </a:lnTo>
                  <a:lnTo>
                    <a:pt x="2649322" y="1057321"/>
                  </a:lnTo>
                  <a:lnTo>
                    <a:pt x="2642777" y="1012951"/>
                  </a:lnTo>
                  <a:lnTo>
                    <a:pt x="2634438" y="969109"/>
                  </a:lnTo>
                  <a:lnTo>
                    <a:pt x="2624341" y="925827"/>
                  </a:lnTo>
                  <a:lnTo>
                    <a:pt x="2612519" y="883135"/>
                  </a:lnTo>
                  <a:lnTo>
                    <a:pt x="2599008" y="841064"/>
                  </a:lnTo>
                  <a:lnTo>
                    <a:pt x="2583841" y="799645"/>
                  </a:lnTo>
                  <a:lnTo>
                    <a:pt x="2567054" y="758908"/>
                  </a:lnTo>
                  <a:lnTo>
                    <a:pt x="2548679" y="718886"/>
                  </a:lnTo>
                  <a:lnTo>
                    <a:pt x="2528753" y="679608"/>
                  </a:lnTo>
                  <a:lnTo>
                    <a:pt x="2507309" y="641106"/>
                  </a:lnTo>
                  <a:lnTo>
                    <a:pt x="2484381" y="603410"/>
                  </a:lnTo>
                  <a:lnTo>
                    <a:pt x="2460005" y="566552"/>
                  </a:lnTo>
                  <a:lnTo>
                    <a:pt x="2434213" y="530562"/>
                  </a:lnTo>
                  <a:lnTo>
                    <a:pt x="2407042" y="495471"/>
                  </a:lnTo>
                  <a:lnTo>
                    <a:pt x="2378526" y="461310"/>
                  </a:lnTo>
                  <a:lnTo>
                    <a:pt x="2348697" y="428111"/>
                  </a:lnTo>
                  <a:lnTo>
                    <a:pt x="2317593" y="395903"/>
                  </a:lnTo>
                  <a:lnTo>
                    <a:pt x="2285245" y="364718"/>
                  </a:lnTo>
                  <a:lnTo>
                    <a:pt x="2251690" y="334588"/>
                  </a:lnTo>
                  <a:lnTo>
                    <a:pt x="2216961" y="305541"/>
                  </a:lnTo>
                  <a:lnTo>
                    <a:pt x="2181093" y="277611"/>
                  </a:lnTo>
                  <a:lnTo>
                    <a:pt x="2144120" y="250826"/>
                  </a:lnTo>
                  <a:lnTo>
                    <a:pt x="2106077" y="225220"/>
                  </a:lnTo>
                  <a:lnTo>
                    <a:pt x="2066997" y="200821"/>
                  </a:lnTo>
                  <a:lnTo>
                    <a:pt x="2026917" y="177662"/>
                  </a:lnTo>
                  <a:lnTo>
                    <a:pt x="1985869" y="155773"/>
                  </a:lnTo>
                  <a:lnTo>
                    <a:pt x="1943888" y="135185"/>
                  </a:lnTo>
                  <a:lnTo>
                    <a:pt x="1901010" y="115929"/>
                  </a:lnTo>
                  <a:lnTo>
                    <a:pt x="1857267" y="98036"/>
                  </a:lnTo>
                  <a:lnTo>
                    <a:pt x="1812695" y="81536"/>
                  </a:lnTo>
                  <a:lnTo>
                    <a:pt x="1767328" y="66462"/>
                  </a:lnTo>
                  <a:lnTo>
                    <a:pt x="1721200" y="52842"/>
                  </a:lnTo>
                  <a:lnTo>
                    <a:pt x="1674347" y="40710"/>
                  </a:lnTo>
                  <a:lnTo>
                    <a:pt x="1626801" y="30095"/>
                  </a:lnTo>
                  <a:lnTo>
                    <a:pt x="1578598" y="21028"/>
                  </a:lnTo>
                  <a:lnTo>
                    <a:pt x="1529772" y="13540"/>
                  </a:lnTo>
                  <a:lnTo>
                    <a:pt x="1480358" y="7662"/>
                  </a:lnTo>
                  <a:lnTo>
                    <a:pt x="1430389" y="3426"/>
                  </a:lnTo>
                  <a:lnTo>
                    <a:pt x="1379901" y="861"/>
                  </a:lnTo>
                  <a:lnTo>
                    <a:pt x="1328928" y="0"/>
                  </a:lnTo>
                  <a:close/>
                </a:path>
              </a:pathLst>
            </a:custGeom>
            <a:solidFill>
              <a:srgbClr val="C00000"/>
            </a:solidFill>
          </p:spPr>
          <p:txBody>
            <a:bodyPr wrap="square" lIns="0" tIns="0" rIns="0" bIns="0" rtlCol="0"/>
            <a:lstStyle/>
            <a:p>
              <a:endParaRPr/>
            </a:p>
          </p:txBody>
        </p:sp>
        <p:pic>
          <p:nvPicPr>
            <p:cNvPr id="10" name="object 10"/>
            <p:cNvPicPr/>
            <p:nvPr/>
          </p:nvPicPr>
          <p:blipFill>
            <a:blip r:embed="rId3" cstate="print"/>
            <a:stretch>
              <a:fillRect/>
            </a:stretch>
          </p:blipFill>
          <p:spPr>
            <a:xfrm>
              <a:off x="387095" y="1613915"/>
              <a:ext cx="2484120" cy="2170175"/>
            </a:xfrm>
            <a:prstGeom prst="rect">
              <a:avLst/>
            </a:prstGeom>
          </p:spPr>
        </p:pic>
        <p:pic>
          <p:nvPicPr>
            <p:cNvPr id="11" name="object 11"/>
            <p:cNvPicPr/>
            <p:nvPr/>
          </p:nvPicPr>
          <p:blipFill>
            <a:blip r:embed="rId4" cstate="print"/>
            <a:stretch>
              <a:fillRect/>
            </a:stretch>
          </p:blipFill>
          <p:spPr>
            <a:xfrm>
              <a:off x="2787395" y="1089659"/>
              <a:ext cx="3353561" cy="3353562"/>
            </a:xfrm>
            <a:prstGeom prst="rect">
              <a:avLst/>
            </a:prstGeom>
          </p:spPr>
        </p:pic>
        <p:sp>
          <p:nvSpPr>
            <p:cNvPr id="12" name="object 12"/>
            <p:cNvSpPr/>
            <p:nvPr/>
          </p:nvSpPr>
          <p:spPr>
            <a:xfrm>
              <a:off x="3134867" y="1085087"/>
              <a:ext cx="3060700" cy="3060700"/>
            </a:xfrm>
            <a:custGeom>
              <a:avLst/>
              <a:gdLst/>
              <a:ahLst/>
              <a:cxnLst/>
              <a:rect l="l" t="t" r="r" b="b"/>
              <a:pathLst>
                <a:path w="3060700" h="3060700">
                  <a:moveTo>
                    <a:pt x="1530095" y="0"/>
                  </a:moveTo>
                  <a:lnTo>
                    <a:pt x="1481523" y="756"/>
                  </a:lnTo>
                  <a:lnTo>
                    <a:pt x="1433329" y="3010"/>
                  </a:lnTo>
                  <a:lnTo>
                    <a:pt x="1385534" y="6739"/>
                  </a:lnTo>
                  <a:lnTo>
                    <a:pt x="1338162" y="11921"/>
                  </a:lnTo>
                  <a:lnTo>
                    <a:pt x="1291234" y="18533"/>
                  </a:lnTo>
                  <a:lnTo>
                    <a:pt x="1244773" y="26554"/>
                  </a:lnTo>
                  <a:lnTo>
                    <a:pt x="1198802" y="35960"/>
                  </a:lnTo>
                  <a:lnTo>
                    <a:pt x="1153343" y="46729"/>
                  </a:lnTo>
                  <a:lnTo>
                    <a:pt x="1108418" y="58840"/>
                  </a:lnTo>
                  <a:lnTo>
                    <a:pt x="1064050" y="72268"/>
                  </a:lnTo>
                  <a:lnTo>
                    <a:pt x="1020261" y="86993"/>
                  </a:lnTo>
                  <a:lnTo>
                    <a:pt x="977073" y="102991"/>
                  </a:lnTo>
                  <a:lnTo>
                    <a:pt x="934509" y="120241"/>
                  </a:lnTo>
                  <a:lnTo>
                    <a:pt x="892592" y="138719"/>
                  </a:lnTo>
                  <a:lnTo>
                    <a:pt x="851343" y="158404"/>
                  </a:lnTo>
                  <a:lnTo>
                    <a:pt x="810786" y="179272"/>
                  </a:lnTo>
                  <a:lnTo>
                    <a:pt x="770942" y="201303"/>
                  </a:lnTo>
                  <a:lnTo>
                    <a:pt x="731833" y="224472"/>
                  </a:lnTo>
                  <a:lnTo>
                    <a:pt x="693484" y="248758"/>
                  </a:lnTo>
                  <a:lnTo>
                    <a:pt x="655915" y="274139"/>
                  </a:lnTo>
                  <a:lnTo>
                    <a:pt x="619149" y="300592"/>
                  </a:lnTo>
                  <a:lnTo>
                    <a:pt x="583208" y="328094"/>
                  </a:lnTo>
                  <a:lnTo>
                    <a:pt x="548116" y="356623"/>
                  </a:lnTo>
                  <a:lnTo>
                    <a:pt x="513894" y="386158"/>
                  </a:lnTo>
                  <a:lnTo>
                    <a:pt x="480565" y="416674"/>
                  </a:lnTo>
                  <a:lnTo>
                    <a:pt x="448151" y="448151"/>
                  </a:lnTo>
                  <a:lnTo>
                    <a:pt x="416674" y="480565"/>
                  </a:lnTo>
                  <a:lnTo>
                    <a:pt x="386158" y="513894"/>
                  </a:lnTo>
                  <a:lnTo>
                    <a:pt x="356623" y="548116"/>
                  </a:lnTo>
                  <a:lnTo>
                    <a:pt x="328094" y="583208"/>
                  </a:lnTo>
                  <a:lnTo>
                    <a:pt x="300592" y="619149"/>
                  </a:lnTo>
                  <a:lnTo>
                    <a:pt x="274139" y="655915"/>
                  </a:lnTo>
                  <a:lnTo>
                    <a:pt x="248758" y="693484"/>
                  </a:lnTo>
                  <a:lnTo>
                    <a:pt x="224472" y="731833"/>
                  </a:lnTo>
                  <a:lnTo>
                    <a:pt x="201303" y="770942"/>
                  </a:lnTo>
                  <a:lnTo>
                    <a:pt x="179272" y="810786"/>
                  </a:lnTo>
                  <a:lnTo>
                    <a:pt x="158404" y="851343"/>
                  </a:lnTo>
                  <a:lnTo>
                    <a:pt x="138719" y="892592"/>
                  </a:lnTo>
                  <a:lnTo>
                    <a:pt x="120241" y="934509"/>
                  </a:lnTo>
                  <a:lnTo>
                    <a:pt x="102991" y="977073"/>
                  </a:lnTo>
                  <a:lnTo>
                    <a:pt x="86993" y="1020261"/>
                  </a:lnTo>
                  <a:lnTo>
                    <a:pt x="72268" y="1064050"/>
                  </a:lnTo>
                  <a:lnTo>
                    <a:pt x="58840" y="1108418"/>
                  </a:lnTo>
                  <a:lnTo>
                    <a:pt x="46729" y="1153343"/>
                  </a:lnTo>
                  <a:lnTo>
                    <a:pt x="35960" y="1198802"/>
                  </a:lnTo>
                  <a:lnTo>
                    <a:pt x="26554" y="1244773"/>
                  </a:lnTo>
                  <a:lnTo>
                    <a:pt x="18533" y="1291234"/>
                  </a:lnTo>
                  <a:lnTo>
                    <a:pt x="11921" y="1338162"/>
                  </a:lnTo>
                  <a:lnTo>
                    <a:pt x="6739" y="1385534"/>
                  </a:lnTo>
                  <a:lnTo>
                    <a:pt x="3010" y="1433329"/>
                  </a:lnTo>
                  <a:lnTo>
                    <a:pt x="756" y="1481523"/>
                  </a:lnTo>
                  <a:lnTo>
                    <a:pt x="0" y="1530096"/>
                  </a:lnTo>
                  <a:lnTo>
                    <a:pt x="756" y="1578668"/>
                  </a:lnTo>
                  <a:lnTo>
                    <a:pt x="3010" y="1626862"/>
                  </a:lnTo>
                  <a:lnTo>
                    <a:pt x="6739" y="1674657"/>
                  </a:lnTo>
                  <a:lnTo>
                    <a:pt x="11921" y="1722029"/>
                  </a:lnTo>
                  <a:lnTo>
                    <a:pt x="18533" y="1768957"/>
                  </a:lnTo>
                  <a:lnTo>
                    <a:pt x="26554" y="1815418"/>
                  </a:lnTo>
                  <a:lnTo>
                    <a:pt x="35960" y="1861389"/>
                  </a:lnTo>
                  <a:lnTo>
                    <a:pt x="46729" y="1906848"/>
                  </a:lnTo>
                  <a:lnTo>
                    <a:pt x="58840" y="1951773"/>
                  </a:lnTo>
                  <a:lnTo>
                    <a:pt x="72268" y="1996141"/>
                  </a:lnTo>
                  <a:lnTo>
                    <a:pt x="86993" y="2039930"/>
                  </a:lnTo>
                  <a:lnTo>
                    <a:pt x="102991" y="2083118"/>
                  </a:lnTo>
                  <a:lnTo>
                    <a:pt x="120241" y="2125682"/>
                  </a:lnTo>
                  <a:lnTo>
                    <a:pt x="138719" y="2167599"/>
                  </a:lnTo>
                  <a:lnTo>
                    <a:pt x="158404" y="2208848"/>
                  </a:lnTo>
                  <a:lnTo>
                    <a:pt x="179272" y="2249405"/>
                  </a:lnTo>
                  <a:lnTo>
                    <a:pt x="201303" y="2289249"/>
                  </a:lnTo>
                  <a:lnTo>
                    <a:pt x="224472" y="2328358"/>
                  </a:lnTo>
                  <a:lnTo>
                    <a:pt x="248758" y="2366707"/>
                  </a:lnTo>
                  <a:lnTo>
                    <a:pt x="274139" y="2404276"/>
                  </a:lnTo>
                  <a:lnTo>
                    <a:pt x="300592" y="2441042"/>
                  </a:lnTo>
                  <a:lnTo>
                    <a:pt x="328094" y="2476983"/>
                  </a:lnTo>
                  <a:lnTo>
                    <a:pt x="356623" y="2512075"/>
                  </a:lnTo>
                  <a:lnTo>
                    <a:pt x="386158" y="2546297"/>
                  </a:lnTo>
                  <a:lnTo>
                    <a:pt x="416674" y="2579626"/>
                  </a:lnTo>
                  <a:lnTo>
                    <a:pt x="448151" y="2612040"/>
                  </a:lnTo>
                  <a:lnTo>
                    <a:pt x="480565" y="2643517"/>
                  </a:lnTo>
                  <a:lnTo>
                    <a:pt x="513894" y="2674033"/>
                  </a:lnTo>
                  <a:lnTo>
                    <a:pt x="548116" y="2703568"/>
                  </a:lnTo>
                  <a:lnTo>
                    <a:pt x="583208" y="2732097"/>
                  </a:lnTo>
                  <a:lnTo>
                    <a:pt x="619149" y="2759599"/>
                  </a:lnTo>
                  <a:lnTo>
                    <a:pt x="655915" y="2786052"/>
                  </a:lnTo>
                  <a:lnTo>
                    <a:pt x="693484" y="2811433"/>
                  </a:lnTo>
                  <a:lnTo>
                    <a:pt x="731833" y="2835719"/>
                  </a:lnTo>
                  <a:lnTo>
                    <a:pt x="770942" y="2858888"/>
                  </a:lnTo>
                  <a:lnTo>
                    <a:pt x="810786" y="2880919"/>
                  </a:lnTo>
                  <a:lnTo>
                    <a:pt x="851343" y="2901787"/>
                  </a:lnTo>
                  <a:lnTo>
                    <a:pt x="892592" y="2921472"/>
                  </a:lnTo>
                  <a:lnTo>
                    <a:pt x="934509" y="2939950"/>
                  </a:lnTo>
                  <a:lnTo>
                    <a:pt x="977073" y="2957200"/>
                  </a:lnTo>
                  <a:lnTo>
                    <a:pt x="1020261" y="2973198"/>
                  </a:lnTo>
                  <a:lnTo>
                    <a:pt x="1064050" y="2987923"/>
                  </a:lnTo>
                  <a:lnTo>
                    <a:pt x="1108418" y="3001351"/>
                  </a:lnTo>
                  <a:lnTo>
                    <a:pt x="1153343" y="3013462"/>
                  </a:lnTo>
                  <a:lnTo>
                    <a:pt x="1198802" y="3024231"/>
                  </a:lnTo>
                  <a:lnTo>
                    <a:pt x="1244773" y="3033637"/>
                  </a:lnTo>
                  <a:lnTo>
                    <a:pt x="1291234" y="3041658"/>
                  </a:lnTo>
                  <a:lnTo>
                    <a:pt x="1338162" y="3048270"/>
                  </a:lnTo>
                  <a:lnTo>
                    <a:pt x="1385534" y="3053452"/>
                  </a:lnTo>
                  <a:lnTo>
                    <a:pt x="1433329" y="3057181"/>
                  </a:lnTo>
                  <a:lnTo>
                    <a:pt x="1481523" y="3059435"/>
                  </a:lnTo>
                  <a:lnTo>
                    <a:pt x="1530095" y="3060192"/>
                  </a:lnTo>
                  <a:lnTo>
                    <a:pt x="1578668" y="3059435"/>
                  </a:lnTo>
                  <a:lnTo>
                    <a:pt x="1626862" y="3057181"/>
                  </a:lnTo>
                  <a:lnTo>
                    <a:pt x="1674657" y="3053452"/>
                  </a:lnTo>
                  <a:lnTo>
                    <a:pt x="1722029" y="3048270"/>
                  </a:lnTo>
                  <a:lnTo>
                    <a:pt x="1768957" y="3041658"/>
                  </a:lnTo>
                  <a:lnTo>
                    <a:pt x="1815418" y="3033637"/>
                  </a:lnTo>
                  <a:lnTo>
                    <a:pt x="1861389" y="3024231"/>
                  </a:lnTo>
                  <a:lnTo>
                    <a:pt x="1906848" y="3013462"/>
                  </a:lnTo>
                  <a:lnTo>
                    <a:pt x="1951773" y="3001351"/>
                  </a:lnTo>
                  <a:lnTo>
                    <a:pt x="1996141" y="2987923"/>
                  </a:lnTo>
                  <a:lnTo>
                    <a:pt x="2039930" y="2973198"/>
                  </a:lnTo>
                  <a:lnTo>
                    <a:pt x="2083118" y="2957200"/>
                  </a:lnTo>
                  <a:lnTo>
                    <a:pt x="2125682" y="2939950"/>
                  </a:lnTo>
                  <a:lnTo>
                    <a:pt x="2167599" y="2921472"/>
                  </a:lnTo>
                  <a:lnTo>
                    <a:pt x="2208848" y="2901787"/>
                  </a:lnTo>
                  <a:lnTo>
                    <a:pt x="2249405" y="2880919"/>
                  </a:lnTo>
                  <a:lnTo>
                    <a:pt x="2289249" y="2858888"/>
                  </a:lnTo>
                  <a:lnTo>
                    <a:pt x="2328358" y="2835719"/>
                  </a:lnTo>
                  <a:lnTo>
                    <a:pt x="2366707" y="2811433"/>
                  </a:lnTo>
                  <a:lnTo>
                    <a:pt x="2404276" y="2786052"/>
                  </a:lnTo>
                  <a:lnTo>
                    <a:pt x="2441042" y="2759599"/>
                  </a:lnTo>
                  <a:lnTo>
                    <a:pt x="2476983" y="2732097"/>
                  </a:lnTo>
                  <a:lnTo>
                    <a:pt x="2512075" y="2703568"/>
                  </a:lnTo>
                  <a:lnTo>
                    <a:pt x="2546297" y="2674033"/>
                  </a:lnTo>
                  <a:lnTo>
                    <a:pt x="2579626" y="2643517"/>
                  </a:lnTo>
                  <a:lnTo>
                    <a:pt x="2612040" y="2612040"/>
                  </a:lnTo>
                  <a:lnTo>
                    <a:pt x="2643517" y="2579626"/>
                  </a:lnTo>
                  <a:lnTo>
                    <a:pt x="2674033" y="2546297"/>
                  </a:lnTo>
                  <a:lnTo>
                    <a:pt x="2703568" y="2512075"/>
                  </a:lnTo>
                  <a:lnTo>
                    <a:pt x="2732097" y="2476983"/>
                  </a:lnTo>
                  <a:lnTo>
                    <a:pt x="2759599" y="2441042"/>
                  </a:lnTo>
                  <a:lnTo>
                    <a:pt x="2786052" y="2404276"/>
                  </a:lnTo>
                  <a:lnTo>
                    <a:pt x="2811433" y="2366707"/>
                  </a:lnTo>
                  <a:lnTo>
                    <a:pt x="2835719" y="2328358"/>
                  </a:lnTo>
                  <a:lnTo>
                    <a:pt x="2858888" y="2289249"/>
                  </a:lnTo>
                  <a:lnTo>
                    <a:pt x="2880919" y="2249405"/>
                  </a:lnTo>
                  <a:lnTo>
                    <a:pt x="2901787" y="2208848"/>
                  </a:lnTo>
                  <a:lnTo>
                    <a:pt x="2921472" y="2167599"/>
                  </a:lnTo>
                  <a:lnTo>
                    <a:pt x="2939950" y="2125682"/>
                  </a:lnTo>
                  <a:lnTo>
                    <a:pt x="2957200" y="2083118"/>
                  </a:lnTo>
                  <a:lnTo>
                    <a:pt x="2973198" y="2039930"/>
                  </a:lnTo>
                  <a:lnTo>
                    <a:pt x="2987923" y="1996141"/>
                  </a:lnTo>
                  <a:lnTo>
                    <a:pt x="3001351" y="1951773"/>
                  </a:lnTo>
                  <a:lnTo>
                    <a:pt x="3013462" y="1906848"/>
                  </a:lnTo>
                  <a:lnTo>
                    <a:pt x="3024231" y="1861389"/>
                  </a:lnTo>
                  <a:lnTo>
                    <a:pt x="3033637" y="1815418"/>
                  </a:lnTo>
                  <a:lnTo>
                    <a:pt x="3041658" y="1768957"/>
                  </a:lnTo>
                  <a:lnTo>
                    <a:pt x="3048270" y="1722029"/>
                  </a:lnTo>
                  <a:lnTo>
                    <a:pt x="3053452" y="1674657"/>
                  </a:lnTo>
                  <a:lnTo>
                    <a:pt x="3057181" y="1626862"/>
                  </a:lnTo>
                  <a:lnTo>
                    <a:pt x="3059435" y="1578668"/>
                  </a:lnTo>
                  <a:lnTo>
                    <a:pt x="3060192" y="1530096"/>
                  </a:lnTo>
                  <a:lnTo>
                    <a:pt x="3059435" y="1481523"/>
                  </a:lnTo>
                  <a:lnTo>
                    <a:pt x="3057181" y="1433329"/>
                  </a:lnTo>
                  <a:lnTo>
                    <a:pt x="3053452" y="1385534"/>
                  </a:lnTo>
                  <a:lnTo>
                    <a:pt x="3048270" y="1338162"/>
                  </a:lnTo>
                  <a:lnTo>
                    <a:pt x="3041658" y="1291234"/>
                  </a:lnTo>
                  <a:lnTo>
                    <a:pt x="3033637" y="1244773"/>
                  </a:lnTo>
                  <a:lnTo>
                    <a:pt x="3024231" y="1198802"/>
                  </a:lnTo>
                  <a:lnTo>
                    <a:pt x="3013462" y="1153343"/>
                  </a:lnTo>
                  <a:lnTo>
                    <a:pt x="3001351" y="1108418"/>
                  </a:lnTo>
                  <a:lnTo>
                    <a:pt x="2987923" y="1064050"/>
                  </a:lnTo>
                  <a:lnTo>
                    <a:pt x="2973198" y="1020261"/>
                  </a:lnTo>
                  <a:lnTo>
                    <a:pt x="2957200" y="977073"/>
                  </a:lnTo>
                  <a:lnTo>
                    <a:pt x="2939950" y="934509"/>
                  </a:lnTo>
                  <a:lnTo>
                    <a:pt x="2921472" y="892592"/>
                  </a:lnTo>
                  <a:lnTo>
                    <a:pt x="2901787" y="851343"/>
                  </a:lnTo>
                  <a:lnTo>
                    <a:pt x="2880919" y="810786"/>
                  </a:lnTo>
                  <a:lnTo>
                    <a:pt x="2858888" y="770942"/>
                  </a:lnTo>
                  <a:lnTo>
                    <a:pt x="2835719" y="731833"/>
                  </a:lnTo>
                  <a:lnTo>
                    <a:pt x="2811433" y="693484"/>
                  </a:lnTo>
                  <a:lnTo>
                    <a:pt x="2786052" y="655915"/>
                  </a:lnTo>
                  <a:lnTo>
                    <a:pt x="2759599" y="619149"/>
                  </a:lnTo>
                  <a:lnTo>
                    <a:pt x="2732097" y="583208"/>
                  </a:lnTo>
                  <a:lnTo>
                    <a:pt x="2703568" y="548116"/>
                  </a:lnTo>
                  <a:lnTo>
                    <a:pt x="2674033" y="513894"/>
                  </a:lnTo>
                  <a:lnTo>
                    <a:pt x="2643517" y="480565"/>
                  </a:lnTo>
                  <a:lnTo>
                    <a:pt x="2612040" y="448151"/>
                  </a:lnTo>
                  <a:lnTo>
                    <a:pt x="2579626" y="416674"/>
                  </a:lnTo>
                  <a:lnTo>
                    <a:pt x="2546297" y="386158"/>
                  </a:lnTo>
                  <a:lnTo>
                    <a:pt x="2512075" y="356623"/>
                  </a:lnTo>
                  <a:lnTo>
                    <a:pt x="2476983" y="328094"/>
                  </a:lnTo>
                  <a:lnTo>
                    <a:pt x="2441042" y="300592"/>
                  </a:lnTo>
                  <a:lnTo>
                    <a:pt x="2404276" y="274139"/>
                  </a:lnTo>
                  <a:lnTo>
                    <a:pt x="2366707" y="248758"/>
                  </a:lnTo>
                  <a:lnTo>
                    <a:pt x="2328358" y="224472"/>
                  </a:lnTo>
                  <a:lnTo>
                    <a:pt x="2289249" y="201303"/>
                  </a:lnTo>
                  <a:lnTo>
                    <a:pt x="2249405" y="179272"/>
                  </a:lnTo>
                  <a:lnTo>
                    <a:pt x="2208848" y="158404"/>
                  </a:lnTo>
                  <a:lnTo>
                    <a:pt x="2167599" y="138719"/>
                  </a:lnTo>
                  <a:lnTo>
                    <a:pt x="2125682" y="120241"/>
                  </a:lnTo>
                  <a:lnTo>
                    <a:pt x="2083118" y="102991"/>
                  </a:lnTo>
                  <a:lnTo>
                    <a:pt x="2039930" y="86993"/>
                  </a:lnTo>
                  <a:lnTo>
                    <a:pt x="1996141" y="72268"/>
                  </a:lnTo>
                  <a:lnTo>
                    <a:pt x="1951773" y="58840"/>
                  </a:lnTo>
                  <a:lnTo>
                    <a:pt x="1906848" y="46729"/>
                  </a:lnTo>
                  <a:lnTo>
                    <a:pt x="1861389" y="35960"/>
                  </a:lnTo>
                  <a:lnTo>
                    <a:pt x="1815418" y="26554"/>
                  </a:lnTo>
                  <a:lnTo>
                    <a:pt x="1768957" y="18533"/>
                  </a:lnTo>
                  <a:lnTo>
                    <a:pt x="1722029" y="11921"/>
                  </a:lnTo>
                  <a:lnTo>
                    <a:pt x="1674657" y="6739"/>
                  </a:lnTo>
                  <a:lnTo>
                    <a:pt x="1626862" y="3010"/>
                  </a:lnTo>
                  <a:lnTo>
                    <a:pt x="1578668" y="756"/>
                  </a:lnTo>
                  <a:lnTo>
                    <a:pt x="1530095" y="0"/>
                  </a:lnTo>
                  <a:close/>
                </a:path>
              </a:pathLst>
            </a:custGeom>
            <a:solidFill>
              <a:srgbClr val="00AFEF"/>
            </a:solidFill>
          </p:spPr>
          <p:txBody>
            <a:bodyPr wrap="square" lIns="0" tIns="0" rIns="0" bIns="0" rtlCol="0"/>
            <a:lstStyle/>
            <a:p>
              <a:endParaRPr/>
            </a:p>
          </p:txBody>
        </p:sp>
        <p:pic>
          <p:nvPicPr>
            <p:cNvPr id="13" name="object 13"/>
            <p:cNvPicPr/>
            <p:nvPr/>
          </p:nvPicPr>
          <p:blipFill>
            <a:blip r:embed="rId5" cstate="print"/>
            <a:stretch>
              <a:fillRect/>
            </a:stretch>
          </p:blipFill>
          <p:spPr>
            <a:xfrm>
              <a:off x="3139439" y="1214628"/>
              <a:ext cx="2907791" cy="2878836"/>
            </a:xfrm>
            <a:prstGeom prst="rect">
              <a:avLst/>
            </a:prstGeom>
          </p:spPr>
        </p:pic>
        <p:pic>
          <p:nvPicPr>
            <p:cNvPr id="14" name="object 14"/>
            <p:cNvPicPr/>
            <p:nvPr/>
          </p:nvPicPr>
          <p:blipFill>
            <a:blip r:embed="rId6" cstate="print"/>
            <a:stretch>
              <a:fillRect/>
            </a:stretch>
          </p:blipFill>
          <p:spPr>
            <a:xfrm>
              <a:off x="5801867" y="1197864"/>
              <a:ext cx="3195066" cy="3074670"/>
            </a:xfrm>
            <a:prstGeom prst="rect">
              <a:avLst/>
            </a:prstGeom>
          </p:spPr>
        </p:pic>
        <p:sp>
          <p:nvSpPr>
            <p:cNvPr id="15" name="object 15"/>
            <p:cNvSpPr/>
            <p:nvPr/>
          </p:nvSpPr>
          <p:spPr>
            <a:xfrm>
              <a:off x="6149340" y="1193292"/>
              <a:ext cx="2901950" cy="2781300"/>
            </a:xfrm>
            <a:custGeom>
              <a:avLst/>
              <a:gdLst/>
              <a:ahLst/>
              <a:cxnLst/>
              <a:rect l="l" t="t" r="r" b="b"/>
              <a:pathLst>
                <a:path w="2901950" h="2781300">
                  <a:moveTo>
                    <a:pt x="1450848" y="0"/>
                  </a:moveTo>
                  <a:lnTo>
                    <a:pt x="1401986" y="773"/>
                  </a:lnTo>
                  <a:lnTo>
                    <a:pt x="1353528" y="3079"/>
                  </a:lnTo>
                  <a:lnTo>
                    <a:pt x="1305500" y="6891"/>
                  </a:lnTo>
                  <a:lnTo>
                    <a:pt x="1257927" y="12186"/>
                  </a:lnTo>
                  <a:lnTo>
                    <a:pt x="1210835" y="18939"/>
                  </a:lnTo>
                  <a:lnTo>
                    <a:pt x="1164248" y="27127"/>
                  </a:lnTo>
                  <a:lnTo>
                    <a:pt x="1118193" y="36724"/>
                  </a:lnTo>
                  <a:lnTo>
                    <a:pt x="1072695" y="47707"/>
                  </a:lnTo>
                  <a:lnTo>
                    <a:pt x="1027779" y="60051"/>
                  </a:lnTo>
                  <a:lnTo>
                    <a:pt x="983470" y="73732"/>
                  </a:lnTo>
                  <a:lnTo>
                    <a:pt x="939794" y="88725"/>
                  </a:lnTo>
                  <a:lnTo>
                    <a:pt x="896777" y="105006"/>
                  </a:lnTo>
                  <a:lnTo>
                    <a:pt x="854443" y="122551"/>
                  </a:lnTo>
                  <a:lnTo>
                    <a:pt x="812818" y="141336"/>
                  </a:lnTo>
                  <a:lnTo>
                    <a:pt x="771928" y="161336"/>
                  </a:lnTo>
                  <a:lnTo>
                    <a:pt x="731797" y="182526"/>
                  </a:lnTo>
                  <a:lnTo>
                    <a:pt x="692452" y="204884"/>
                  </a:lnTo>
                  <a:lnTo>
                    <a:pt x="653918" y="228383"/>
                  </a:lnTo>
                  <a:lnTo>
                    <a:pt x="616219" y="253000"/>
                  </a:lnTo>
                  <a:lnTo>
                    <a:pt x="579382" y="278711"/>
                  </a:lnTo>
                  <a:lnTo>
                    <a:pt x="543432" y="305490"/>
                  </a:lnTo>
                  <a:lnTo>
                    <a:pt x="508394" y="333315"/>
                  </a:lnTo>
                  <a:lnTo>
                    <a:pt x="474294" y="362160"/>
                  </a:lnTo>
                  <a:lnTo>
                    <a:pt x="441157" y="392002"/>
                  </a:lnTo>
                  <a:lnTo>
                    <a:pt x="409008" y="422815"/>
                  </a:lnTo>
                  <a:lnTo>
                    <a:pt x="377873" y="454576"/>
                  </a:lnTo>
                  <a:lnTo>
                    <a:pt x="347778" y="487260"/>
                  </a:lnTo>
                  <a:lnTo>
                    <a:pt x="318747" y="520843"/>
                  </a:lnTo>
                  <a:lnTo>
                    <a:pt x="290806" y="555301"/>
                  </a:lnTo>
                  <a:lnTo>
                    <a:pt x="263980" y="590609"/>
                  </a:lnTo>
                  <a:lnTo>
                    <a:pt x="238295" y="626742"/>
                  </a:lnTo>
                  <a:lnTo>
                    <a:pt x="213777" y="663678"/>
                  </a:lnTo>
                  <a:lnTo>
                    <a:pt x="190450" y="701390"/>
                  </a:lnTo>
                  <a:lnTo>
                    <a:pt x="168340" y="739856"/>
                  </a:lnTo>
                  <a:lnTo>
                    <a:pt x="147472" y="779050"/>
                  </a:lnTo>
                  <a:lnTo>
                    <a:pt x="127872" y="818949"/>
                  </a:lnTo>
                  <a:lnTo>
                    <a:pt x="109566" y="859527"/>
                  </a:lnTo>
                  <a:lnTo>
                    <a:pt x="92578" y="900761"/>
                  </a:lnTo>
                  <a:lnTo>
                    <a:pt x="76934" y="942626"/>
                  </a:lnTo>
                  <a:lnTo>
                    <a:pt x="62659" y="985099"/>
                  </a:lnTo>
                  <a:lnTo>
                    <a:pt x="49779" y="1028154"/>
                  </a:lnTo>
                  <a:lnTo>
                    <a:pt x="38319" y="1071767"/>
                  </a:lnTo>
                  <a:lnTo>
                    <a:pt x="28305" y="1115914"/>
                  </a:lnTo>
                  <a:lnTo>
                    <a:pt x="19762" y="1160571"/>
                  </a:lnTo>
                  <a:lnTo>
                    <a:pt x="12715" y="1205713"/>
                  </a:lnTo>
                  <a:lnTo>
                    <a:pt x="7190" y="1251317"/>
                  </a:lnTo>
                  <a:lnTo>
                    <a:pt x="3212" y="1297357"/>
                  </a:lnTo>
                  <a:lnTo>
                    <a:pt x="807" y="1343809"/>
                  </a:lnTo>
                  <a:lnTo>
                    <a:pt x="0" y="1390650"/>
                  </a:lnTo>
                  <a:lnTo>
                    <a:pt x="807" y="1437490"/>
                  </a:lnTo>
                  <a:lnTo>
                    <a:pt x="3212" y="1483942"/>
                  </a:lnTo>
                  <a:lnTo>
                    <a:pt x="7190" y="1529982"/>
                  </a:lnTo>
                  <a:lnTo>
                    <a:pt x="12715" y="1575586"/>
                  </a:lnTo>
                  <a:lnTo>
                    <a:pt x="19762" y="1620728"/>
                  </a:lnTo>
                  <a:lnTo>
                    <a:pt x="28305" y="1665385"/>
                  </a:lnTo>
                  <a:lnTo>
                    <a:pt x="38319" y="1709532"/>
                  </a:lnTo>
                  <a:lnTo>
                    <a:pt x="49779" y="1753145"/>
                  </a:lnTo>
                  <a:lnTo>
                    <a:pt x="62659" y="1796200"/>
                  </a:lnTo>
                  <a:lnTo>
                    <a:pt x="76934" y="1838673"/>
                  </a:lnTo>
                  <a:lnTo>
                    <a:pt x="92578" y="1880538"/>
                  </a:lnTo>
                  <a:lnTo>
                    <a:pt x="109566" y="1921772"/>
                  </a:lnTo>
                  <a:lnTo>
                    <a:pt x="127872" y="1962350"/>
                  </a:lnTo>
                  <a:lnTo>
                    <a:pt x="147472" y="2002249"/>
                  </a:lnTo>
                  <a:lnTo>
                    <a:pt x="168340" y="2041443"/>
                  </a:lnTo>
                  <a:lnTo>
                    <a:pt x="190450" y="2079909"/>
                  </a:lnTo>
                  <a:lnTo>
                    <a:pt x="213777" y="2117621"/>
                  </a:lnTo>
                  <a:lnTo>
                    <a:pt x="238295" y="2154557"/>
                  </a:lnTo>
                  <a:lnTo>
                    <a:pt x="263980" y="2190690"/>
                  </a:lnTo>
                  <a:lnTo>
                    <a:pt x="290806" y="2225998"/>
                  </a:lnTo>
                  <a:lnTo>
                    <a:pt x="318747" y="2260456"/>
                  </a:lnTo>
                  <a:lnTo>
                    <a:pt x="347778" y="2294039"/>
                  </a:lnTo>
                  <a:lnTo>
                    <a:pt x="377873" y="2326723"/>
                  </a:lnTo>
                  <a:lnTo>
                    <a:pt x="409008" y="2358484"/>
                  </a:lnTo>
                  <a:lnTo>
                    <a:pt x="441157" y="2389297"/>
                  </a:lnTo>
                  <a:lnTo>
                    <a:pt x="474294" y="2419139"/>
                  </a:lnTo>
                  <a:lnTo>
                    <a:pt x="508394" y="2447984"/>
                  </a:lnTo>
                  <a:lnTo>
                    <a:pt x="543432" y="2475809"/>
                  </a:lnTo>
                  <a:lnTo>
                    <a:pt x="579382" y="2502588"/>
                  </a:lnTo>
                  <a:lnTo>
                    <a:pt x="616219" y="2528299"/>
                  </a:lnTo>
                  <a:lnTo>
                    <a:pt x="653918" y="2552916"/>
                  </a:lnTo>
                  <a:lnTo>
                    <a:pt x="692452" y="2576415"/>
                  </a:lnTo>
                  <a:lnTo>
                    <a:pt x="731797" y="2598773"/>
                  </a:lnTo>
                  <a:lnTo>
                    <a:pt x="771928" y="2619963"/>
                  </a:lnTo>
                  <a:lnTo>
                    <a:pt x="812818" y="2639963"/>
                  </a:lnTo>
                  <a:lnTo>
                    <a:pt x="854443" y="2658748"/>
                  </a:lnTo>
                  <a:lnTo>
                    <a:pt x="896777" y="2676293"/>
                  </a:lnTo>
                  <a:lnTo>
                    <a:pt x="939794" y="2692574"/>
                  </a:lnTo>
                  <a:lnTo>
                    <a:pt x="983470" y="2707567"/>
                  </a:lnTo>
                  <a:lnTo>
                    <a:pt x="1027779" y="2721248"/>
                  </a:lnTo>
                  <a:lnTo>
                    <a:pt x="1072695" y="2733592"/>
                  </a:lnTo>
                  <a:lnTo>
                    <a:pt x="1118193" y="2744575"/>
                  </a:lnTo>
                  <a:lnTo>
                    <a:pt x="1164248" y="2754172"/>
                  </a:lnTo>
                  <a:lnTo>
                    <a:pt x="1210835" y="2762360"/>
                  </a:lnTo>
                  <a:lnTo>
                    <a:pt x="1257927" y="2769113"/>
                  </a:lnTo>
                  <a:lnTo>
                    <a:pt x="1305500" y="2774408"/>
                  </a:lnTo>
                  <a:lnTo>
                    <a:pt x="1353528" y="2778220"/>
                  </a:lnTo>
                  <a:lnTo>
                    <a:pt x="1401986" y="2780526"/>
                  </a:lnTo>
                  <a:lnTo>
                    <a:pt x="1450848" y="2781300"/>
                  </a:lnTo>
                  <a:lnTo>
                    <a:pt x="1499709" y="2780526"/>
                  </a:lnTo>
                  <a:lnTo>
                    <a:pt x="1548167" y="2778220"/>
                  </a:lnTo>
                  <a:lnTo>
                    <a:pt x="1596195" y="2774408"/>
                  </a:lnTo>
                  <a:lnTo>
                    <a:pt x="1643768" y="2769113"/>
                  </a:lnTo>
                  <a:lnTo>
                    <a:pt x="1690860" y="2762360"/>
                  </a:lnTo>
                  <a:lnTo>
                    <a:pt x="1737447" y="2754172"/>
                  </a:lnTo>
                  <a:lnTo>
                    <a:pt x="1783502" y="2744575"/>
                  </a:lnTo>
                  <a:lnTo>
                    <a:pt x="1829000" y="2733592"/>
                  </a:lnTo>
                  <a:lnTo>
                    <a:pt x="1873916" y="2721248"/>
                  </a:lnTo>
                  <a:lnTo>
                    <a:pt x="1918225" y="2707567"/>
                  </a:lnTo>
                  <a:lnTo>
                    <a:pt x="1961901" y="2692574"/>
                  </a:lnTo>
                  <a:lnTo>
                    <a:pt x="2004918" y="2676293"/>
                  </a:lnTo>
                  <a:lnTo>
                    <a:pt x="2047252" y="2658748"/>
                  </a:lnTo>
                  <a:lnTo>
                    <a:pt x="2088877" y="2639963"/>
                  </a:lnTo>
                  <a:lnTo>
                    <a:pt x="2129767" y="2619963"/>
                  </a:lnTo>
                  <a:lnTo>
                    <a:pt x="2169898" y="2598773"/>
                  </a:lnTo>
                  <a:lnTo>
                    <a:pt x="2209243" y="2576415"/>
                  </a:lnTo>
                  <a:lnTo>
                    <a:pt x="2247777" y="2552916"/>
                  </a:lnTo>
                  <a:lnTo>
                    <a:pt x="2285476" y="2528299"/>
                  </a:lnTo>
                  <a:lnTo>
                    <a:pt x="2322313" y="2502588"/>
                  </a:lnTo>
                  <a:lnTo>
                    <a:pt x="2358263" y="2475809"/>
                  </a:lnTo>
                  <a:lnTo>
                    <a:pt x="2393301" y="2447984"/>
                  </a:lnTo>
                  <a:lnTo>
                    <a:pt x="2427401" y="2419139"/>
                  </a:lnTo>
                  <a:lnTo>
                    <a:pt x="2460538" y="2389297"/>
                  </a:lnTo>
                  <a:lnTo>
                    <a:pt x="2492687" y="2358484"/>
                  </a:lnTo>
                  <a:lnTo>
                    <a:pt x="2523822" y="2326723"/>
                  </a:lnTo>
                  <a:lnTo>
                    <a:pt x="2553917" y="2294039"/>
                  </a:lnTo>
                  <a:lnTo>
                    <a:pt x="2582948" y="2260456"/>
                  </a:lnTo>
                  <a:lnTo>
                    <a:pt x="2610889" y="2225998"/>
                  </a:lnTo>
                  <a:lnTo>
                    <a:pt x="2637715" y="2190690"/>
                  </a:lnTo>
                  <a:lnTo>
                    <a:pt x="2663400" y="2154557"/>
                  </a:lnTo>
                  <a:lnTo>
                    <a:pt x="2687918" y="2117621"/>
                  </a:lnTo>
                  <a:lnTo>
                    <a:pt x="2711245" y="2079909"/>
                  </a:lnTo>
                  <a:lnTo>
                    <a:pt x="2733355" y="2041443"/>
                  </a:lnTo>
                  <a:lnTo>
                    <a:pt x="2754223" y="2002249"/>
                  </a:lnTo>
                  <a:lnTo>
                    <a:pt x="2773823" y="1962350"/>
                  </a:lnTo>
                  <a:lnTo>
                    <a:pt x="2792129" y="1921772"/>
                  </a:lnTo>
                  <a:lnTo>
                    <a:pt x="2809117" y="1880538"/>
                  </a:lnTo>
                  <a:lnTo>
                    <a:pt x="2824761" y="1838673"/>
                  </a:lnTo>
                  <a:lnTo>
                    <a:pt x="2839036" y="1796200"/>
                  </a:lnTo>
                  <a:lnTo>
                    <a:pt x="2851916" y="1753145"/>
                  </a:lnTo>
                  <a:lnTo>
                    <a:pt x="2863376" y="1709532"/>
                  </a:lnTo>
                  <a:lnTo>
                    <a:pt x="2873390" y="1665385"/>
                  </a:lnTo>
                  <a:lnTo>
                    <a:pt x="2881933" y="1620728"/>
                  </a:lnTo>
                  <a:lnTo>
                    <a:pt x="2888980" y="1575586"/>
                  </a:lnTo>
                  <a:lnTo>
                    <a:pt x="2894505" y="1529982"/>
                  </a:lnTo>
                  <a:lnTo>
                    <a:pt x="2898483" y="1483942"/>
                  </a:lnTo>
                  <a:lnTo>
                    <a:pt x="2900888" y="1437490"/>
                  </a:lnTo>
                  <a:lnTo>
                    <a:pt x="2901695" y="1390650"/>
                  </a:lnTo>
                  <a:lnTo>
                    <a:pt x="2900888" y="1343809"/>
                  </a:lnTo>
                  <a:lnTo>
                    <a:pt x="2898483" y="1297357"/>
                  </a:lnTo>
                  <a:lnTo>
                    <a:pt x="2894505" y="1251317"/>
                  </a:lnTo>
                  <a:lnTo>
                    <a:pt x="2888980" y="1205713"/>
                  </a:lnTo>
                  <a:lnTo>
                    <a:pt x="2881933" y="1160571"/>
                  </a:lnTo>
                  <a:lnTo>
                    <a:pt x="2873390" y="1115914"/>
                  </a:lnTo>
                  <a:lnTo>
                    <a:pt x="2863376" y="1071767"/>
                  </a:lnTo>
                  <a:lnTo>
                    <a:pt x="2851916" y="1028154"/>
                  </a:lnTo>
                  <a:lnTo>
                    <a:pt x="2839036" y="985099"/>
                  </a:lnTo>
                  <a:lnTo>
                    <a:pt x="2824761" y="942626"/>
                  </a:lnTo>
                  <a:lnTo>
                    <a:pt x="2809117" y="900761"/>
                  </a:lnTo>
                  <a:lnTo>
                    <a:pt x="2792129" y="859527"/>
                  </a:lnTo>
                  <a:lnTo>
                    <a:pt x="2773823" y="818949"/>
                  </a:lnTo>
                  <a:lnTo>
                    <a:pt x="2754223" y="779050"/>
                  </a:lnTo>
                  <a:lnTo>
                    <a:pt x="2733355" y="739856"/>
                  </a:lnTo>
                  <a:lnTo>
                    <a:pt x="2711245" y="701390"/>
                  </a:lnTo>
                  <a:lnTo>
                    <a:pt x="2687918" y="663678"/>
                  </a:lnTo>
                  <a:lnTo>
                    <a:pt x="2663400" y="626742"/>
                  </a:lnTo>
                  <a:lnTo>
                    <a:pt x="2637715" y="590609"/>
                  </a:lnTo>
                  <a:lnTo>
                    <a:pt x="2610889" y="555301"/>
                  </a:lnTo>
                  <a:lnTo>
                    <a:pt x="2582948" y="520843"/>
                  </a:lnTo>
                  <a:lnTo>
                    <a:pt x="2553917" y="487260"/>
                  </a:lnTo>
                  <a:lnTo>
                    <a:pt x="2523822" y="454576"/>
                  </a:lnTo>
                  <a:lnTo>
                    <a:pt x="2492687" y="422815"/>
                  </a:lnTo>
                  <a:lnTo>
                    <a:pt x="2460538" y="392002"/>
                  </a:lnTo>
                  <a:lnTo>
                    <a:pt x="2427401" y="362160"/>
                  </a:lnTo>
                  <a:lnTo>
                    <a:pt x="2393301" y="333315"/>
                  </a:lnTo>
                  <a:lnTo>
                    <a:pt x="2358263" y="305490"/>
                  </a:lnTo>
                  <a:lnTo>
                    <a:pt x="2322313" y="278711"/>
                  </a:lnTo>
                  <a:lnTo>
                    <a:pt x="2285476" y="253000"/>
                  </a:lnTo>
                  <a:lnTo>
                    <a:pt x="2247777" y="228383"/>
                  </a:lnTo>
                  <a:lnTo>
                    <a:pt x="2209243" y="204884"/>
                  </a:lnTo>
                  <a:lnTo>
                    <a:pt x="2169898" y="182526"/>
                  </a:lnTo>
                  <a:lnTo>
                    <a:pt x="2129767" y="161336"/>
                  </a:lnTo>
                  <a:lnTo>
                    <a:pt x="2088877" y="141336"/>
                  </a:lnTo>
                  <a:lnTo>
                    <a:pt x="2047252" y="122551"/>
                  </a:lnTo>
                  <a:lnTo>
                    <a:pt x="2004918" y="105006"/>
                  </a:lnTo>
                  <a:lnTo>
                    <a:pt x="1961901" y="88725"/>
                  </a:lnTo>
                  <a:lnTo>
                    <a:pt x="1918225" y="73732"/>
                  </a:lnTo>
                  <a:lnTo>
                    <a:pt x="1873916" y="60051"/>
                  </a:lnTo>
                  <a:lnTo>
                    <a:pt x="1829000" y="47707"/>
                  </a:lnTo>
                  <a:lnTo>
                    <a:pt x="1783502" y="36724"/>
                  </a:lnTo>
                  <a:lnTo>
                    <a:pt x="1737447" y="27127"/>
                  </a:lnTo>
                  <a:lnTo>
                    <a:pt x="1690860" y="18939"/>
                  </a:lnTo>
                  <a:lnTo>
                    <a:pt x="1643768" y="12186"/>
                  </a:lnTo>
                  <a:lnTo>
                    <a:pt x="1596195" y="6891"/>
                  </a:lnTo>
                  <a:lnTo>
                    <a:pt x="1548167" y="3079"/>
                  </a:lnTo>
                  <a:lnTo>
                    <a:pt x="1499709" y="773"/>
                  </a:lnTo>
                  <a:lnTo>
                    <a:pt x="1450848" y="0"/>
                  </a:lnTo>
                  <a:close/>
                </a:path>
              </a:pathLst>
            </a:custGeom>
            <a:solidFill>
              <a:srgbClr val="FFC000"/>
            </a:solidFill>
          </p:spPr>
          <p:txBody>
            <a:bodyPr wrap="square" lIns="0" tIns="0" rIns="0" bIns="0" rtlCol="0"/>
            <a:lstStyle/>
            <a:p>
              <a:endParaRPr/>
            </a:p>
          </p:txBody>
        </p:sp>
        <p:pic>
          <p:nvPicPr>
            <p:cNvPr id="16" name="object 16"/>
            <p:cNvPicPr/>
            <p:nvPr/>
          </p:nvPicPr>
          <p:blipFill>
            <a:blip r:embed="rId7" cstate="print"/>
            <a:stretch>
              <a:fillRect/>
            </a:stretch>
          </p:blipFill>
          <p:spPr>
            <a:xfrm>
              <a:off x="6216396" y="1453895"/>
              <a:ext cx="2734055" cy="2529840"/>
            </a:xfrm>
            <a:prstGeom prst="rect">
              <a:avLst/>
            </a:prstGeom>
          </p:spPr>
        </p:pic>
        <p:pic>
          <p:nvPicPr>
            <p:cNvPr id="17" name="object 17"/>
            <p:cNvPicPr/>
            <p:nvPr/>
          </p:nvPicPr>
          <p:blipFill>
            <a:blip r:embed="rId4" cstate="print"/>
            <a:stretch>
              <a:fillRect/>
            </a:stretch>
          </p:blipFill>
          <p:spPr>
            <a:xfrm>
              <a:off x="8589264" y="1248156"/>
              <a:ext cx="3353562" cy="3353562"/>
            </a:xfrm>
            <a:prstGeom prst="rect">
              <a:avLst/>
            </a:prstGeom>
          </p:spPr>
        </p:pic>
        <p:sp>
          <p:nvSpPr>
            <p:cNvPr id="18" name="object 18"/>
            <p:cNvSpPr/>
            <p:nvPr/>
          </p:nvSpPr>
          <p:spPr>
            <a:xfrm>
              <a:off x="8936735" y="1243584"/>
              <a:ext cx="3060700" cy="3060700"/>
            </a:xfrm>
            <a:custGeom>
              <a:avLst/>
              <a:gdLst/>
              <a:ahLst/>
              <a:cxnLst/>
              <a:rect l="l" t="t" r="r" b="b"/>
              <a:pathLst>
                <a:path w="3060700" h="3060700">
                  <a:moveTo>
                    <a:pt x="1530096" y="0"/>
                  </a:moveTo>
                  <a:lnTo>
                    <a:pt x="1481523" y="756"/>
                  </a:lnTo>
                  <a:lnTo>
                    <a:pt x="1433329" y="3010"/>
                  </a:lnTo>
                  <a:lnTo>
                    <a:pt x="1385534" y="6739"/>
                  </a:lnTo>
                  <a:lnTo>
                    <a:pt x="1338162" y="11921"/>
                  </a:lnTo>
                  <a:lnTo>
                    <a:pt x="1291234" y="18533"/>
                  </a:lnTo>
                  <a:lnTo>
                    <a:pt x="1244773" y="26554"/>
                  </a:lnTo>
                  <a:lnTo>
                    <a:pt x="1198802" y="35960"/>
                  </a:lnTo>
                  <a:lnTo>
                    <a:pt x="1153343" y="46729"/>
                  </a:lnTo>
                  <a:lnTo>
                    <a:pt x="1108418" y="58840"/>
                  </a:lnTo>
                  <a:lnTo>
                    <a:pt x="1064050" y="72268"/>
                  </a:lnTo>
                  <a:lnTo>
                    <a:pt x="1020261" y="86993"/>
                  </a:lnTo>
                  <a:lnTo>
                    <a:pt x="977073" y="102991"/>
                  </a:lnTo>
                  <a:lnTo>
                    <a:pt x="934509" y="120241"/>
                  </a:lnTo>
                  <a:lnTo>
                    <a:pt x="892592" y="138719"/>
                  </a:lnTo>
                  <a:lnTo>
                    <a:pt x="851343" y="158404"/>
                  </a:lnTo>
                  <a:lnTo>
                    <a:pt x="810786" y="179272"/>
                  </a:lnTo>
                  <a:lnTo>
                    <a:pt x="770942" y="201303"/>
                  </a:lnTo>
                  <a:lnTo>
                    <a:pt x="731833" y="224472"/>
                  </a:lnTo>
                  <a:lnTo>
                    <a:pt x="693484" y="248758"/>
                  </a:lnTo>
                  <a:lnTo>
                    <a:pt x="655915" y="274139"/>
                  </a:lnTo>
                  <a:lnTo>
                    <a:pt x="619149" y="300592"/>
                  </a:lnTo>
                  <a:lnTo>
                    <a:pt x="583208" y="328094"/>
                  </a:lnTo>
                  <a:lnTo>
                    <a:pt x="548116" y="356623"/>
                  </a:lnTo>
                  <a:lnTo>
                    <a:pt x="513894" y="386158"/>
                  </a:lnTo>
                  <a:lnTo>
                    <a:pt x="480565" y="416674"/>
                  </a:lnTo>
                  <a:lnTo>
                    <a:pt x="448151" y="448151"/>
                  </a:lnTo>
                  <a:lnTo>
                    <a:pt x="416674" y="480565"/>
                  </a:lnTo>
                  <a:lnTo>
                    <a:pt x="386158" y="513894"/>
                  </a:lnTo>
                  <a:lnTo>
                    <a:pt x="356623" y="548116"/>
                  </a:lnTo>
                  <a:lnTo>
                    <a:pt x="328094" y="583208"/>
                  </a:lnTo>
                  <a:lnTo>
                    <a:pt x="300592" y="619149"/>
                  </a:lnTo>
                  <a:lnTo>
                    <a:pt x="274139" y="655915"/>
                  </a:lnTo>
                  <a:lnTo>
                    <a:pt x="248758" y="693484"/>
                  </a:lnTo>
                  <a:lnTo>
                    <a:pt x="224472" y="731833"/>
                  </a:lnTo>
                  <a:lnTo>
                    <a:pt x="201303" y="770942"/>
                  </a:lnTo>
                  <a:lnTo>
                    <a:pt x="179272" y="810786"/>
                  </a:lnTo>
                  <a:lnTo>
                    <a:pt x="158404" y="851343"/>
                  </a:lnTo>
                  <a:lnTo>
                    <a:pt x="138719" y="892592"/>
                  </a:lnTo>
                  <a:lnTo>
                    <a:pt x="120241" y="934509"/>
                  </a:lnTo>
                  <a:lnTo>
                    <a:pt x="102991" y="977073"/>
                  </a:lnTo>
                  <a:lnTo>
                    <a:pt x="86993" y="1020261"/>
                  </a:lnTo>
                  <a:lnTo>
                    <a:pt x="72268" y="1064050"/>
                  </a:lnTo>
                  <a:lnTo>
                    <a:pt x="58840" y="1108418"/>
                  </a:lnTo>
                  <a:lnTo>
                    <a:pt x="46729" y="1153343"/>
                  </a:lnTo>
                  <a:lnTo>
                    <a:pt x="35960" y="1198802"/>
                  </a:lnTo>
                  <a:lnTo>
                    <a:pt x="26554" y="1244773"/>
                  </a:lnTo>
                  <a:lnTo>
                    <a:pt x="18533" y="1291234"/>
                  </a:lnTo>
                  <a:lnTo>
                    <a:pt x="11921" y="1338162"/>
                  </a:lnTo>
                  <a:lnTo>
                    <a:pt x="6739" y="1385534"/>
                  </a:lnTo>
                  <a:lnTo>
                    <a:pt x="3010" y="1433329"/>
                  </a:lnTo>
                  <a:lnTo>
                    <a:pt x="756" y="1481523"/>
                  </a:lnTo>
                  <a:lnTo>
                    <a:pt x="0" y="1530095"/>
                  </a:lnTo>
                  <a:lnTo>
                    <a:pt x="756" y="1578668"/>
                  </a:lnTo>
                  <a:lnTo>
                    <a:pt x="3010" y="1626862"/>
                  </a:lnTo>
                  <a:lnTo>
                    <a:pt x="6739" y="1674657"/>
                  </a:lnTo>
                  <a:lnTo>
                    <a:pt x="11921" y="1722029"/>
                  </a:lnTo>
                  <a:lnTo>
                    <a:pt x="18533" y="1768957"/>
                  </a:lnTo>
                  <a:lnTo>
                    <a:pt x="26554" y="1815418"/>
                  </a:lnTo>
                  <a:lnTo>
                    <a:pt x="35960" y="1861389"/>
                  </a:lnTo>
                  <a:lnTo>
                    <a:pt x="46729" y="1906848"/>
                  </a:lnTo>
                  <a:lnTo>
                    <a:pt x="58840" y="1951773"/>
                  </a:lnTo>
                  <a:lnTo>
                    <a:pt x="72268" y="1996141"/>
                  </a:lnTo>
                  <a:lnTo>
                    <a:pt x="86993" y="2039930"/>
                  </a:lnTo>
                  <a:lnTo>
                    <a:pt x="102991" y="2083118"/>
                  </a:lnTo>
                  <a:lnTo>
                    <a:pt x="120241" y="2125682"/>
                  </a:lnTo>
                  <a:lnTo>
                    <a:pt x="138719" y="2167599"/>
                  </a:lnTo>
                  <a:lnTo>
                    <a:pt x="158404" y="2208848"/>
                  </a:lnTo>
                  <a:lnTo>
                    <a:pt x="179272" y="2249405"/>
                  </a:lnTo>
                  <a:lnTo>
                    <a:pt x="201303" y="2289249"/>
                  </a:lnTo>
                  <a:lnTo>
                    <a:pt x="224472" y="2328358"/>
                  </a:lnTo>
                  <a:lnTo>
                    <a:pt x="248758" y="2366707"/>
                  </a:lnTo>
                  <a:lnTo>
                    <a:pt x="274139" y="2404276"/>
                  </a:lnTo>
                  <a:lnTo>
                    <a:pt x="300592" y="2441042"/>
                  </a:lnTo>
                  <a:lnTo>
                    <a:pt x="328094" y="2476983"/>
                  </a:lnTo>
                  <a:lnTo>
                    <a:pt x="356623" y="2512075"/>
                  </a:lnTo>
                  <a:lnTo>
                    <a:pt x="386158" y="2546297"/>
                  </a:lnTo>
                  <a:lnTo>
                    <a:pt x="416674" y="2579626"/>
                  </a:lnTo>
                  <a:lnTo>
                    <a:pt x="448151" y="2612040"/>
                  </a:lnTo>
                  <a:lnTo>
                    <a:pt x="480565" y="2643517"/>
                  </a:lnTo>
                  <a:lnTo>
                    <a:pt x="513894" y="2674033"/>
                  </a:lnTo>
                  <a:lnTo>
                    <a:pt x="548116" y="2703568"/>
                  </a:lnTo>
                  <a:lnTo>
                    <a:pt x="583208" y="2732097"/>
                  </a:lnTo>
                  <a:lnTo>
                    <a:pt x="619149" y="2759599"/>
                  </a:lnTo>
                  <a:lnTo>
                    <a:pt x="655915" y="2786052"/>
                  </a:lnTo>
                  <a:lnTo>
                    <a:pt x="693484" y="2811433"/>
                  </a:lnTo>
                  <a:lnTo>
                    <a:pt x="731833" y="2835719"/>
                  </a:lnTo>
                  <a:lnTo>
                    <a:pt x="770942" y="2858888"/>
                  </a:lnTo>
                  <a:lnTo>
                    <a:pt x="810786" y="2880919"/>
                  </a:lnTo>
                  <a:lnTo>
                    <a:pt x="851343" y="2901787"/>
                  </a:lnTo>
                  <a:lnTo>
                    <a:pt x="892592" y="2921472"/>
                  </a:lnTo>
                  <a:lnTo>
                    <a:pt x="934509" y="2939950"/>
                  </a:lnTo>
                  <a:lnTo>
                    <a:pt x="977073" y="2957200"/>
                  </a:lnTo>
                  <a:lnTo>
                    <a:pt x="1020261" y="2973198"/>
                  </a:lnTo>
                  <a:lnTo>
                    <a:pt x="1064050" y="2987923"/>
                  </a:lnTo>
                  <a:lnTo>
                    <a:pt x="1108418" y="3001351"/>
                  </a:lnTo>
                  <a:lnTo>
                    <a:pt x="1153343" y="3013462"/>
                  </a:lnTo>
                  <a:lnTo>
                    <a:pt x="1198802" y="3024231"/>
                  </a:lnTo>
                  <a:lnTo>
                    <a:pt x="1244773" y="3033637"/>
                  </a:lnTo>
                  <a:lnTo>
                    <a:pt x="1291234" y="3041658"/>
                  </a:lnTo>
                  <a:lnTo>
                    <a:pt x="1338162" y="3048270"/>
                  </a:lnTo>
                  <a:lnTo>
                    <a:pt x="1385534" y="3053452"/>
                  </a:lnTo>
                  <a:lnTo>
                    <a:pt x="1433329" y="3057181"/>
                  </a:lnTo>
                  <a:lnTo>
                    <a:pt x="1481523" y="3059435"/>
                  </a:lnTo>
                  <a:lnTo>
                    <a:pt x="1530096" y="3060191"/>
                  </a:lnTo>
                  <a:lnTo>
                    <a:pt x="1578668" y="3059435"/>
                  </a:lnTo>
                  <a:lnTo>
                    <a:pt x="1626862" y="3057181"/>
                  </a:lnTo>
                  <a:lnTo>
                    <a:pt x="1674657" y="3053452"/>
                  </a:lnTo>
                  <a:lnTo>
                    <a:pt x="1722029" y="3048270"/>
                  </a:lnTo>
                  <a:lnTo>
                    <a:pt x="1768957" y="3041658"/>
                  </a:lnTo>
                  <a:lnTo>
                    <a:pt x="1815418" y="3033637"/>
                  </a:lnTo>
                  <a:lnTo>
                    <a:pt x="1861389" y="3024231"/>
                  </a:lnTo>
                  <a:lnTo>
                    <a:pt x="1906848" y="3013462"/>
                  </a:lnTo>
                  <a:lnTo>
                    <a:pt x="1951773" y="3001351"/>
                  </a:lnTo>
                  <a:lnTo>
                    <a:pt x="1996141" y="2987923"/>
                  </a:lnTo>
                  <a:lnTo>
                    <a:pt x="2039930" y="2973198"/>
                  </a:lnTo>
                  <a:lnTo>
                    <a:pt x="2083118" y="2957200"/>
                  </a:lnTo>
                  <a:lnTo>
                    <a:pt x="2125682" y="2939950"/>
                  </a:lnTo>
                  <a:lnTo>
                    <a:pt x="2167599" y="2921472"/>
                  </a:lnTo>
                  <a:lnTo>
                    <a:pt x="2208848" y="2901787"/>
                  </a:lnTo>
                  <a:lnTo>
                    <a:pt x="2249405" y="2880919"/>
                  </a:lnTo>
                  <a:lnTo>
                    <a:pt x="2289249" y="2858888"/>
                  </a:lnTo>
                  <a:lnTo>
                    <a:pt x="2328358" y="2835719"/>
                  </a:lnTo>
                  <a:lnTo>
                    <a:pt x="2366707" y="2811433"/>
                  </a:lnTo>
                  <a:lnTo>
                    <a:pt x="2404276" y="2786052"/>
                  </a:lnTo>
                  <a:lnTo>
                    <a:pt x="2441042" y="2759599"/>
                  </a:lnTo>
                  <a:lnTo>
                    <a:pt x="2476983" y="2732097"/>
                  </a:lnTo>
                  <a:lnTo>
                    <a:pt x="2512075" y="2703568"/>
                  </a:lnTo>
                  <a:lnTo>
                    <a:pt x="2546297" y="2674033"/>
                  </a:lnTo>
                  <a:lnTo>
                    <a:pt x="2579626" y="2643517"/>
                  </a:lnTo>
                  <a:lnTo>
                    <a:pt x="2612040" y="2612040"/>
                  </a:lnTo>
                  <a:lnTo>
                    <a:pt x="2643517" y="2579626"/>
                  </a:lnTo>
                  <a:lnTo>
                    <a:pt x="2674033" y="2546297"/>
                  </a:lnTo>
                  <a:lnTo>
                    <a:pt x="2703568" y="2512075"/>
                  </a:lnTo>
                  <a:lnTo>
                    <a:pt x="2732097" y="2476983"/>
                  </a:lnTo>
                  <a:lnTo>
                    <a:pt x="2759599" y="2441042"/>
                  </a:lnTo>
                  <a:lnTo>
                    <a:pt x="2786052" y="2404276"/>
                  </a:lnTo>
                  <a:lnTo>
                    <a:pt x="2811433" y="2366707"/>
                  </a:lnTo>
                  <a:lnTo>
                    <a:pt x="2835719" y="2328358"/>
                  </a:lnTo>
                  <a:lnTo>
                    <a:pt x="2858888" y="2289249"/>
                  </a:lnTo>
                  <a:lnTo>
                    <a:pt x="2880919" y="2249405"/>
                  </a:lnTo>
                  <a:lnTo>
                    <a:pt x="2901787" y="2208848"/>
                  </a:lnTo>
                  <a:lnTo>
                    <a:pt x="2921472" y="2167599"/>
                  </a:lnTo>
                  <a:lnTo>
                    <a:pt x="2939950" y="2125682"/>
                  </a:lnTo>
                  <a:lnTo>
                    <a:pt x="2957200" y="2083118"/>
                  </a:lnTo>
                  <a:lnTo>
                    <a:pt x="2973198" y="2039930"/>
                  </a:lnTo>
                  <a:lnTo>
                    <a:pt x="2987923" y="1996141"/>
                  </a:lnTo>
                  <a:lnTo>
                    <a:pt x="3001351" y="1951773"/>
                  </a:lnTo>
                  <a:lnTo>
                    <a:pt x="3013462" y="1906848"/>
                  </a:lnTo>
                  <a:lnTo>
                    <a:pt x="3024231" y="1861389"/>
                  </a:lnTo>
                  <a:lnTo>
                    <a:pt x="3033637" y="1815418"/>
                  </a:lnTo>
                  <a:lnTo>
                    <a:pt x="3041658" y="1768957"/>
                  </a:lnTo>
                  <a:lnTo>
                    <a:pt x="3048270" y="1722029"/>
                  </a:lnTo>
                  <a:lnTo>
                    <a:pt x="3053452" y="1674657"/>
                  </a:lnTo>
                  <a:lnTo>
                    <a:pt x="3057181" y="1626862"/>
                  </a:lnTo>
                  <a:lnTo>
                    <a:pt x="3059435" y="1578668"/>
                  </a:lnTo>
                  <a:lnTo>
                    <a:pt x="3060192" y="1530095"/>
                  </a:lnTo>
                  <a:lnTo>
                    <a:pt x="3059435" y="1481523"/>
                  </a:lnTo>
                  <a:lnTo>
                    <a:pt x="3057181" y="1433329"/>
                  </a:lnTo>
                  <a:lnTo>
                    <a:pt x="3053452" y="1385534"/>
                  </a:lnTo>
                  <a:lnTo>
                    <a:pt x="3048270" y="1338162"/>
                  </a:lnTo>
                  <a:lnTo>
                    <a:pt x="3041658" y="1291234"/>
                  </a:lnTo>
                  <a:lnTo>
                    <a:pt x="3033637" y="1244773"/>
                  </a:lnTo>
                  <a:lnTo>
                    <a:pt x="3024231" y="1198802"/>
                  </a:lnTo>
                  <a:lnTo>
                    <a:pt x="3013462" y="1153343"/>
                  </a:lnTo>
                  <a:lnTo>
                    <a:pt x="3001351" y="1108418"/>
                  </a:lnTo>
                  <a:lnTo>
                    <a:pt x="2987923" y="1064050"/>
                  </a:lnTo>
                  <a:lnTo>
                    <a:pt x="2973198" y="1020261"/>
                  </a:lnTo>
                  <a:lnTo>
                    <a:pt x="2957200" y="977073"/>
                  </a:lnTo>
                  <a:lnTo>
                    <a:pt x="2939950" y="934509"/>
                  </a:lnTo>
                  <a:lnTo>
                    <a:pt x="2921472" y="892592"/>
                  </a:lnTo>
                  <a:lnTo>
                    <a:pt x="2901787" y="851343"/>
                  </a:lnTo>
                  <a:lnTo>
                    <a:pt x="2880919" y="810786"/>
                  </a:lnTo>
                  <a:lnTo>
                    <a:pt x="2858888" y="770942"/>
                  </a:lnTo>
                  <a:lnTo>
                    <a:pt x="2835719" y="731833"/>
                  </a:lnTo>
                  <a:lnTo>
                    <a:pt x="2811433" y="693484"/>
                  </a:lnTo>
                  <a:lnTo>
                    <a:pt x="2786052" y="655915"/>
                  </a:lnTo>
                  <a:lnTo>
                    <a:pt x="2759599" y="619149"/>
                  </a:lnTo>
                  <a:lnTo>
                    <a:pt x="2732097" y="583208"/>
                  </a:lnTo>
                  <a:lnTo>
                    <a:pt x="2703568" y="548116"/>
                  </a:lnTo>
                  <a:lnTo>
                    <a:pt x="2674033" y="513894"/>
                  </a:lnTo>
                  <a:lnTo>
                    <a:pt x="2643517" y="480565"/>
                  </a:lnTo>
                  <a:lnTo>
                    <a:pt x="2612040" y="448151"/>
                  </a:lnTo>
                  <a:lnTo>
                    <a:pt x="2579626" y="416674"/>
                  </a:lnTo>
                  <a:lnTo>
                    <a:pt x="2546297" y="386158"/>
                  </a:lnTo>
                  <a:lnTo>
                    <a:pt x="2512075" y="356623"/>
                  </a:lnTo>
                  <a:lnTo>
                    <a:pt x="2476983" y="328094"/>
                  </a:lnTo>
                  <a:lnTo>
                    <a:pt x="2441042" y="300592"/>
                  </a:lnTo>
                  <a:lnTo>
                    <a:pt x="2404276" y="274139"/>
                  </a:lnTo>
                  <a:lnTo>
                    <a:pt x="2366707" y="248758"/>
                  </a:lnTo>
                  <a:lnTo>
                    <a:pt x="2328358" y="224472"/>
                  </a:lnTo>
                  <a:lnTo>
                    <a:pt x="2289249" y="201303"/>
                  </a:lnTo>
                  <a:lnTo>
                    <a:pt x="2249405" y="179272"/>
                  </a:lnTo>
                  <a:lnTo>
                    <a:pt x="2208848" y="158404"/>
                  </a:lnTo>
                  <a:lnTo>
                    <a:pt x="2167599" y="138719"/>
                  </a:lnTo>
                  <a:lnTo>
                    <a:pt x="2125682" y="120241"/>
                  </a:lnTo>
                  <a:lnTo>
                    <a:pt x="2083118" y="102991"/>
                  </a:lnTo>
                  <a:lnTo>
                    <a:pt x="2039930" y="86993"/>
                  </a:lnTo>
                  <a:lnTo>
                    <a:pt x="1996141" y="72268"/>
                  </a:lnTo>
                  <a:lnTo>
                    <a:pt x="1951773" y="58840"/>
                  </a:lnTo>
                  <a:lnTo>
                    <a:pt x="1906848" y="46729"/>
                  </a:lnTo>
                  <a:lnTo>
                    <a:pt x="1861389" y="35960"/>
                  </a:lnTo>
                  <a:lnTo>
                    <a:pt x="1815418" y="26554"/>
                  </a:lnTo>
                  <a:lnTo>
                    <a:pt x="1768957" y="18533"/>
                  </a:lnTo>
                  <a:lnTo>
                    <a:pt x="1722029" y="11921"/>
                  </a:lnTo>
                  <a:lnTo>
                    <a:pt x="1674657" y="6739"/>
                  </a:lnTo>
                  <a:lnTo>
                    <a:pt x="1626862" y="3010"/>
                  </a:lnTo>
                  <a:lnTo>
                    <a:pt x="1578668" y="756"/>
                  </a:lnTo>
                  <a:lnTo>
                    <a:pt x="1530096" y="0"/>
                  </a:lnTo>
                  <a:close/>
                </a:path>
              </a:pathLst>
            </a:custGeom>
            <a:solidFill>
              <a:srgbClr val="5B9BD4"/>
            </a:solidFill>
          </p:spPr>
          <p:txBody>
            <a:bodyPr wrap="square" lIns="0" tIns="0" rIns="0" bIns="0" rtlCol="0"/>
            <a:lstStyle/>
            <a:p>
              <a:endParaRPr/>
            </a:p>
          </p:txBody>
        </p:sp>
        <p:sp>
          <p:nvSpPr>
            <p:cNvPr id="19" name="object 19"/>
            <p:cNvSpPr/>
            <p:nvPr/>
          </p:nvSpPr>
          <p:spPr>
            <a:xfrm>
              <a:off x="1562099" y="3826764"/>
              <a:ext cx="76200" cy="758190"/>
            </a:xfrm>
            <a:custGeom>
              <a:avLst/>
              <a:gdLst/>
              <a:ahLst/>
              <a:cxnLst/>
              <a:rect l="l" t="t" r="r" b="b"/>
              <a:pathLst>
                <a:path w="76200" h="758189">
                  <a:moveTo>
                    <a:pt x="31750" y="74921"/>
                  </a:moveTo>
                  <a:lnTo>
                    <a:pt x="31750" y="76200"/>
                  </a:lnTo>
                  <a:lnTo>
                    <a:pt x="38100" y="76200"/>
                  </a:lnTo>
                  <a:lnTo>
                    <a:pt x="31750" y="74921"/>
                  </a:lnTo>
                  <a:close/>
                </a:path>
                <a:path w="76200" h="758189">
                  <a:moveTo>
                    <a:pt x="44450" y="63500"/>
                  </a:moveTo>
                  <a:lnTo>
                    <a:pt x="31750" y="63500"/>
                  </a:lnTo>
                  <a:lnTo>
                    <a:pt x="31750" y="74921"/>
                  </a:lnTo>
                  <a:lnTo>
                    <a:pt x="38100" y="76200"/>
                  </a:lnTo>
                  <a:lnTo>
                    <a:pt x="44450" y="74921"/>
                  </a:lnTo>
                  <a:lnTo>
                    <a:pt x="44450" y="63500"/>
                  </a:lnTo>
                  <a:close/>
                </a:path>
                <a:path w="76200" h="758189">
                  <a:moveTo>
                    <a:pt x="44450" y="74921"/>
                  </a:moveTo>
                  <a:lnTo>
                    <a:pt x="38100" y="76200"/>
                  </a:lnTo>
                  <a:lnTo>
                    <a:pt x="44450" y="76200"/>
                  </a:lnTo>
                  <a:lnTo>
                    <a:pt x="44450" y="74921"/>
                  </a:lnTo>
                  <a:close/>
                </a:path>
                <a:path w="76200" h="758189">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63500"/>
                  </a:lnTo>
                  <a:lnTo>
                    <a:pt x="66103" y="63500"/>
                  </a:lnTo>
                  <a:lnTo>
                    <a:pt x="73211" y="52947"/>
                  </a:lnTo>
                  <a:lnTo>
                    <a:pt x="73643" y="50800"/>
                  </a:lnTo>
                  <a:lnTo>
                    <a:pt x="31750" y="50800"/>
                  </a:lnTo>
                  <a:lnTo>
                    <a:pt x="31750" y="38100"/>
                  </a:lnTo>
                  <a:lnTo>
                    <a:pt x="76200" y="38100"/>
                  </a:lnTo>
                  <a:lnTo>
                    <a:pt x="73211" y="23252"/>
                  </a:lnTo>
                  <a:lnTo>
                    <a:pt x="65055" y="11144"/>
                  </a:lnTo>
                  <a:lnTo>
                    <a:pt x="52947" y="2988"/>
                  </a:lnTo>
                  <a:lnTo>
                    <a:pt x="38100" y="0"/>
                  </a:lnTo>
                  <a:close/>
                </a:path>
                <a:path w="76200" h="758189">
                  <a:moveTo>
                    <a:pt x="66103" y="63500"/>
                  </a:moveTo>
                  <a:lnTo>
                    <a:pt x="44450" y="63500"/>
                  </a:lnTo>
                  <a:lnTo>
                    <a:pt x="44450" y="74921"/>
                  </a:lnTo>
                  <a:lnTo>
                    <a:pt x="52947" y="73211"/>
                  </a:lnTo>
                  <a:lnTo>
                    <a:pt x="65055" y="65055"/>
                  </a:lnTo>
                  <a:lnTo>
                    <a:pt x="66103" y="63500"/>
                  </a:lnTo>
                  <a:close/>
                </a:path>
                <a:path w="76200" h="758189">
                  <a:moveTo>
                    <a:pt x="44450" y="38100"/>
                  </a:moveTo>
                  <a:lnTo>
                    <a:pt x="31750" y="38100"/>
                  </a:lnTo>
                  <a:lnTo>
                    <a:pt x="31750" y="50800"/>
                  </a:lnTo>
                  <a:lnTo>
                    <a:pt x="44450" y="50800"/>
                  </a:lnTo>
                  <a:lnTo>
                    <a:pt x="44450" y="38100"/>
                  </a:lnTo>
                  <a:close/>
                </a:path>
                <a:path w="76200" h="758189">
                  <a:moveTo>
                    <a:pt x="76200" y="38100"/>
                  </a:moveTo>
                  <a:lnTo>
                    <a:pt x="44450" y="38100"/>
                  </a:lnTo>
                  <a:lnTo>
                    <a:pt x="44450" y="50800"/>
                  </a:lnTo>
                  <a:lnTo>
                    <a:pt x="73643" y="50800"/>
                  </a:lnTo>
                  <a:lnTo>
                    <a:pt x="76200" y="38100"/>
                  </a:lnTo>
                  <a:close/>
                </a:path>
                <a:path w="76200" h="758189">
                  <a:moveTo>
                    <a:pt x="44450" y="88900"/>
                  </a:moveTo>
                  <a:lnTo>
                    <a:pt x="31750" y="88900"/>
                  </a:lnTo>
                  <a:lnTo>
                    <a:pt x="31750" y="101600"/>
                  </a:lnTo>
                  <a:lnTo>
                    <a:pt x="44450" y="101600"/>
                  </a:lnTo>
                  <a:lnTo>
                    <a:pt x="44450" y="88900"/>
                  </a:lnTo>
                  <a:close/>
                </a:path>
                <a:path w="76200" h="758189">
                  <a:moveTo>
                    <a:pt x="44450" y="114300"/>
                  </a:moveTo>
                  <a:lnTo>
                    <a:pt x="31750" y="114300"/>
                  </a:lnTo>
                  <a:lnTo>
                    <a:pt x="31750" y="127000"/>
                  </a:lnTo>
                  <a:lnTo>
                    <a:pt x="44450" y="127000"/>
                  </a:lnTo>
                  <a:lnTo>
                    <a:pt x="44450" y="114300"/>
                  </a:lnTo>
                  <a:close/>
                </a:path>
                <a:path w="76200" h="758189">
                  <a:moveTo>
                    <a:pt x="44450" y="139700"/>
                  </a:moveTo>
                  <a:lnTo>
                    <a:pt x="31750" y="139700"/>
                  </a:lnTo>
                  <a:lnTo>
                    <a:pt x="31750" y="152400"/>
                  </a:lnTo>
                  <a:lnTo>
                    <a:pt x="44450" y="152400"/>
                  </a:lnTo>
                  <a:lnTo>
                    <a:pt x="44450" y="139700"/>
                  </a:lnTo>
                  <a:close/>
                </a:path>
                <a:path w="76200" h="758189">
                  <a:moveTo>
                    <a:pt x="44450" y="165100"/>
                  </a:moveTo>
                  <a:lnTo>
                    <a:pt x="31750" y="165100"/>
                  </a:lnTo>
                  <a:lnTo>
                    <a:pt x="31750" y="177800"/>
                  </a:lnTo>
                  <a:lnTo>
                    <a:pt x="44450" y="177800"/>
                  </a:lnTo>
                  <a:lnTo>
                    <a:pt x="44450" y="165100"/>
                  </a:lnTo>
                  <a:close/>
                </a:path>
                <a:path w="76200" h="758189">
                  <a:moveTo>
                    <a:pt x="44450" y="190500"/>
                  </a:moveTo>
                  <a:lnTo>
                    <a:pt x="31750" y="190500"/>
                  </a:lnTo>
                  <a:lnTo>
                    <a:pt x="31750" y="203200"/>
                  </a:lnTo>
                  <a:lnTo>
                    <a:pt x="44450" y="203200"/>
                  </a:lnTo>
                  <a:lnTo>
                    <a:pt x="44450" y="190500"/>
                  </a:lnTo>
                  <a:close/>
                </a:path>
                <a:path w="76200" h="758189">
                  <a:moveTo>
                    <a:pt x="44450" y="215900"/>
                  </a:moveTo>
                  <a:lnTo>
                    <a:pt x="31750" y="215900"/>
                  </a:lnTo>
                  <a:lnTo>
                    <a:pt x="31750" y="228600"/>
                  </a:lnTo>
                  <a:lnTo>
                    <a:pt x="44450" y="228600"/>
                  </a:lnTo>
                  <a:lnTo>
                    <a:pt x="44450" y="215900"/>
                  </a:lnTo>
                  <a:close/>
                </a:path>
                <a:path w="76200" h="758189">
                  <a:moveTo>
                    <a:pt x="44450" y="241300"/>
                  </a:moveTo>
                  <a:lnTo>
                    <a:pt x="31750" y="241300"/>
                  </a:lnTo>
                  <a:lnTo>
                    <a:pt x="31750" y="254000"/>
                  </a:lnTo>
                  <a:lnTo>
                    <a:pt x="44450" y="254000"/>
                  </a:lnTo>
                  <a:lnTo>
                    <a:pt x="44450" y="241300"/>
                  </a:lnTo>
                  <a:close/>
                </a:path>
                <a:path w="76200" h="758189">
                  <a:moveTo>
                    <a:pt x="44450" y="266700"/>
                  </a:moveTo>
                  <a:lnTo>
                    <a:pt x="31750" y="266700"/>
                  </a:lnTo>
                  <a:lnTo>
                    <a:pt x="31750" y="279400"/>
                  </a:lnTo>
                  <a:lnTo>
                    <a:pt x="44450" y="279400"/>
                  </a:lnTo>
                  <a:lnTo>
                    <a:pt x="44450" y="266700"/>
                  </a:lnTo>
                  <a:close/>
                </a:path>
                <a:path w="76200" h="758189">
                  <a:moveTo>
                    <a:pt x="44450" y="292100"/>
                  </a:moveTo>
                  <a:lnTo>
                    <a:pt x="31750" y="292100"/>
                  </a:lnTo>
                  <a:lnTo>
                    <a:pt x="31750" y="304800"/>
                  </a:lnTo>
                  <a:lnTo>
                    <a:pt x="44450" y="304800"/>
                  </a:lnTo>
                  <a:lnTo>
                    <a:pt x="44450" y="292100"/>
                  </a:lnTo>
                  <a:close/>
                </a:path>
                <a:path w="76200" h="758189">
                  <a:moveTo>
                    <a:pt x="44450" y="317500"/>
                  </a:moveTo>
                  <a:lnTo>
                    <a:pt x="31750" y="317500"/>
                  </a:lnTo>
                  <a:lnTo>
                    <a:pt x="31750" y="330200"/>
                  </a:lnTo>
                  <a:lnTo>
                    <a:pt x="44450" y="330200"/>
                  </a:lnTo>
                  <a:lnTo>
                    <a:pt x="44450" y="317500"/>
                  </a:lnTo>
                  <a:close/>
                </a:path>
                <a:path w="76200" h="758189">
                  <a:moveTo>
                    <a:pt x="44450" y="342900"/>
                  </a:moveTo>
                  <a:lnTo>
                    <a:pt x="31750" y="342900"/>
                  </a:lnTo>
                  <a:lnTo>
                    <a:pt x="31750" y="355600"/>
                  </a:lnTo>
                  <a:lnTo>
                    <a:pt x="44450" y="355600"/>
                  </a:lnTo>
                  <a:lnTo>
                    <a:pt x="44450" y="342900"/>
                  </a:lnTo>
                  <a:close/>
                </a:path>
                <a:path w="76200" h="758189">
                  <a:moveTo>
                    <a:pt x="44450" y="368300"/>
                  </a:moveTo>
                  <a:lnTo>
                    <a:pt x="31750" y="368300"/>
                  </a:lnTo>
                  <a:lnTo>
                    <a:pt x="31750" y="381000"/>
                  </a:lnTo>
                  <a:lnTo>
                    <a:pt x="44450" y="381000"/>
                  </a:lnTo>
                  <a:lnTo>
                    <a:pt x="44450" y="368300"/>
                  </a:lnTo>
                  <a:close/>
                </a:path>
                <a:path w="76200" h="758189">
                  <a:moveTo>
                    <a:pt x="44450" y="393700"/>
                  </a:moveTo>
                  <a:lnTo>
                    <a:pt x="31750" y="393700"/>
                  </a:lnTo>
                  <a:lnTo>
                    <a:pt x="31750" y="406400"/>
                  </a:lnTo>
                  <a:lnTo>
                    <a:pt x="44450" y="406400"/>
                  </a:lnTo>
                  <a:lnTo>
                    <a:pt x="44450" y="393700"/>
                  </a:lnTo>
                  <a:close/>
                </a:path>
                <a:path w="76200" h="758189">
                  <a:moveTo>
                    <a:pt x="44450" y="419100"/>
                  </a:moveTo>
                  <a:lnTo>
                    <a:pt x="31750" y="419100"/>
                  </a:lnTo>
                  <a:lnTo>
                    <a:pt x="31750" y="431800"/>
                  </a:lnTo>
                  <a:lnTo>
                    <a:pt x="44450" y="431800"/>
                  </a:lnTo>
                  <a:lnTo>
                    <a:pt x="44450" y="419100"/>
                  </a:lnTo>
                  <a:close/>
                </a:path>
                <a:path w="76200" h="758189">
                  <a:moveTo>
                    <a:pt x="44450" y="444500"/>
                  </a:moveTo>
                  <a:lnTo>
                    <a:pt x="31750" y="444500"/>
                  </a:lnTo>
                  <a:lnTo>
                    <a:pt x="31750" y="457200"/>
                  </a:lnTo>
                  <a:lnTo>
                    <a:pt x="44450" y="457200"/>
                  </a:lnTo>
                  <a:lnTo>
                    <a:pt x="44450" y="444500"/>
                  </a:lnTo>
                  <a:close/>
                </a:path>
                <a:path w="76200" h="758189">
                  <a:moveTo>
                    <a:pt x="44450" y="469900"/>
                  </a:moveTo>
                  <a:lnTo>
                    <a:pt x="31750" y="469900"/>
                  </a:lnTo>
                  <a:lnTo>
                    <a:pt x="31750" y="482600"/>
                  </a:lnTo>
                  <a:lnTo>
                    <a:pt x="44450" y="482600"/>
                  </a:lnTo>
                  <a:lnTo>
                    <a:pt x="44450" y="469900"/>
                  </a:lnTo>
                  <a:close/>
                </a:path>
                <a:path w="76200" h="758189">
                  <a:moveTo>
                    <a:pt x="44450" y="495300"/>
                  </a:moveTo>
                  <a:lnTo>
                    <a:pt x="31750" y="495300"/>
                  </a:lnTo>
                  <a:lnTo>
                    <a:pt x="31750" y="508000"/>
                  </a:lnTo>
                  <a:lnTo>
                    <a:pt x="44450" y="508000"/>
                  </a:lnTo>
                  <a:lnTo>
                    <a:pt x="44450" y="495300"/>
                  </a:lnTo>
                  <a:close/>
                </a:path>
                <a:path w="76200" h="758189">
                  <a:moveTo>
                    <a:pt x="44450" y="520700"/>
                  </a:moveTo>
                  <a:lnTo>
                    <a:pt x="31750" y="520700"/>
                  </a:lnTo>
                  <a:lnTo>
                    <a:pt x="31750" y="533400"/>
                  </a:lnTo>
                  <a:lnTo>
                    <a:pt x="44450" y="533400"/>
                  </a:lnTo>
                  <a:lnTo>
                    <a:pt x="44450" y="520700"/>
                  </a:lnTo>
                  <a:close/>
                </a:path>
                <a:path w="76200" h="758189">
                  <a:moveTo>
                    <a:pt x="44450" y="546100"/>
                  </a:moveTo>
                  <a:lnTo>
                    <a:pt x="31750" y="546100"/>
                  </a:lnTo>
                  <a:lnTo>
                    <a:pt x="31750" y="558800"/>
                  </a:lnTo>
                  <a:lnTo>
                    <a:pt x="44450" y="558800"/>
                  </a:lnTo>
                  <a:lnTo>
                    <a:pt x="44450" y="546100"/>
                  </a:lnTo>
                  <a:close/>
                </a:path>
                <a:path w="76200" h="758189">
                  <a:moveTo>
                    <a:pt x="44450" y="571500"/>
                  </a:moveTo>
                  <a:lnTo>
                    <a:pt x="31750" y="571500"/>
                  </a:lnTo>
                  <a:lnTo>
                    <a:pt x="31750" y="584200"/>
                  </a:lnTo>
                  <a:lnTo>
                    <a:pt x="44450" y="584200"/>
                  </a:lnTo>
                  <a:lnTo>
                    <a:pt x="44450" y="571500"/>
                  </a:lnTo>
                  <a:close/>
                </a:path>
                <a:path w="76200" h="758189">
                  <a:moveTo>
                    <a:pt x="44450" y="596900"/>
                  </a:moveTo>
                  <a:lnTo>
                    <a:pt x="31750" y="596900"/>
                  </a:lnTo>
                  <a:lnTo>
                    <a:pt x="31750" y="609600"/>
                  </a:lnTo>
                  <a:lnTo>
                    <a:pt x="44450" y="609600"/>
                  </a:lnTo>
                  <a:lnTo>
                    <a:pt x="44450" y="596900"/>
                  </a:lnTo>
                  <a:close/>
                </a:path>
                <a:path w="76200" h="758189">
                  <a:moveTo>
                    <a:pt x="44450" y="622300"/>
                  </a:moveTo>
                  <a:lnTo>
                    <a:pt x="31750" y="622300"/>
                  </a:lnTo>
                  <a:lnTo>
                    <a:pt x="31750" y="635000"/>
                  </a:lnTo>
                  <a:lnTo>
                    <a:pt x="44450" y="635000"/>
                  </a:lnTo>
                  <a:lnTo>
                    <a:pt x="44450" y="622300"/>
                  </a:lnTo>
                  <a:close/>
                </a:path>
                <a:path w="76200" h="758189">
                  <a:moveTo>
                    <a:pt x="44450" y="647700"/>
                  </a:moveTo>
                  <a:lnTo>
                    <a:pt x="31750" y="647700"/>
                  </a:lnTo>
                  <a:lnTo>
                    <a:pt x="31750" y="660400"/>
                  </a:lnTo>
                  <a:lnTo>
                    <a:pt x="44450" y="660400"/>
                  </a:lnTo>
                  <a:lnTo>
                    <a:pt x="44450" y="647700"/>
                  </a:lnTo>
                  <a:close/>
                </a:path>
                <a:path w="76200" h="758189">
                  <a:moveTo>
                    <a:pt x="44450" y="673100"/>
                  </a:moveTo>
                  <a:lnTo>
                    <a:pt x="31750" y="673100"/>
                  </a:lnTo>
                  <a:lnTo>
                    <a:pt x="31750" y="685800"/>
                  </a:lnTo>
                  <a:lnTo>
                    <a:pt x="44450" y="685800"/>
                  </a:lnTo>
                  <a:lnTo>
                    <a:pt x="44450" y="673100"/>
                  </a:lnTo>
                  <a:close/>
                </a:path>
                <a:path w="76200" h="758189">
                  <a:moveTo>
                    <a:pt x="44450" y="698500"/>
                  </a:moveTo>
                  <a:lnTo>
                    <a:pt x="31750" y="698500"/>
                  </a:lnTo>
                  <a:lnTo>
                    <a:pt x="31750" y="711200"/>
                  </a:lnTo>
                  <a:lnTo>
                    <a:pt x="44450" y="711200"/>
                  </a:lnTo>
                  <a:lnTo>
                    <a:pt x="44450" y="698500"/>
                  </a:lnTo>
                  <a:close/>
                </a:path>
                <a:path w="76200" h="758189">
                  <a:moveTo>
                    <a:pt x="44450" y="723900"/>
                  </a:moveTo>
                  <a:lnTo>
                    <a:pt x="31750" y="723900"/>
                  </a:lnTo>
                  <a:lnTo>
                    <a:pt x="31750" y="736600"/>
                  </a:lnTo>
                  <a:lnTo>
                    <a:pt x="44450" y="736600"/>
                  </a:lnTo>
                  <a:lnTo>
                    <a:pt x="44450" y="723900"/>
                  </a:lnTo>
                  <a:close/>
                </a:path>
                <a:path w="76200" h="758189">
                  <a:moveTo>
                    <a:pt x="44450" y="749300"/>
                  </a:moveTo>
                  <a:lnTo>
                    <a:pt x="31750" y="749300"/>
                  </a:lnTo>
                  <a:lnTo>
                    <a:pt x="31750" y="758063"/>
                  </a:lnTo>
                  <a:lnTo>
                    <a:pt x="44450" y="758063"/>
                  </a:lnTo>
                  <a:lnTo>
                    <a:pt x="44450" y="749300"/>
                  </a:lnTo>
                  <a:close/>
                </a:path>
              </a:pathLst>
            </a:custGeom>
            <a:solidFill>
              <a:srgbClr val="C00000"/>
            </a:solidFill>
          </p:spPr>
          <p:txBody>
            <a:bodyPr wrap="square" lIns="0" tIns="0" rIns="0" bIns="0" rtlCol="0"/>
            <a:lstStyle/>
            <a:p>
              <a:endParaRPr/>
            </a:p>
          </p:txBody>
        </p:sp>
        <p:pic>
          <p:nvPicPr>
            <p:cNvPr id="20" name="object 20"/>
            <p:cNvPicPr/>
            <p:nvPr/>
          </p:nvPicPr>
          <p:blipFill>
            <a:blip r:embed="rId8" cstate="print"/>
            <a:stretch>
              <a:fillRect/>
            </a:stretch>
          </p:blipFill>
          <p:spPr>
            <a:xfrm>
              <a:off x="4483608" y="4366260"/>
              <a:ext cx="76200" cy="218058"/>
            </a:xfrm>
            <a:prstGeom prst="rect">
              <a:avLst/>
            </a:prstGeom>
          </p:spPr>
        </p:pic>
        <p:sp>
          <p:nvSpPr>
            <p:cNvPr id="21" name="object 21"/>
            <p:cNvSpPr/>
            <p:nvPr/>
          </p:nvSpPr>
          <p:spPr>
            <a:xfrm>
              <a:off x="7400543" y="3919728"/>
              <a:ext cx="76200" cy="758190"/>
            </a:xfrm>
            <a:custGeom>
              <a:avLst/>
              <a:gdLst/>
              <a:ahLst/>
              <a:cxnLst/>
              <a:rect l="l" t="t" r="r" b="b"/>
              <a:pathLst>
                <a:path w="76200" h="758189">
                  <a:moveTo>
                    <a:pt x="31750" y="74921"/>
                  </a:moveTo>
                  <a:lnTo>
                    <a:pt x="31750" y="76200"/>
                  </a:lnTo>
                  <a:lnTo>
                    <a:pt x="38100" y="76200"/>
                  </a:lnTo>
                  <a:lnTo>
                    <a:pt x="31750" y="74921"/>
                  </a:lnTo>
                  <a:close/>
                </a:path>
                <a:path w="76200" h="758189">
                  <a:moveTo>
                    <a:pt x="44450" y="63500"/>
                  </a:moveTo>
                  <a:lnTo>
                    <a:pt x="31750" y="63500"/>
                  </a:lnTo>
                  <a:lnTo>
                    <a:pt x="31750" y="74921"/>
                  </a:lnTo>
                  <a:lnTo>
                    <a:pt x="38100" y="76200"/>
                  </a:lnTo>
                  <a:lnTo>
                    <a:pt x="44450" y="74921"/>
                  </a:lnTo>
                  <a:lnTo>
                    <a:pt x="44450" y="63500"/>
                  </a:lnTo>
                  <a:close/>
                </a:path>
                <a:path w="76200" h="758189">
                  <a:moveTo>
                    <a:pt x="44450" y="74921"/>
                  </a:moveTo>
                  <a:lnTo>
                    <a:pt x="38100" y="76200"/>
                  </a:lnTo>
                  <a:lnTo>
                    <a:pt x="44450" y="76200"/>
                  </a:lnTo>
                  <a:lnTo>
                    <a:pt x="44450" y="74921"/>
                  </a:lnTo>
                  <a:close/>
                </a:path>
                <a:path w="76200" h="758189">
                  <a:moveTo>
                    <a:pt x="38100" y="0"/>
                  </a:moveTo>
                  <a:lnTo>
                    <a:pt x="23252" y="2988"/>
                  </a:lnTo>
                  <a:lnTo>
                    <a:pt x="11144" y="11144"/>
                  </a:lnTo>
                  <a:lnTo>
                    <a:pt x="2988" y="23252"/>
                  </a:lnTo>
                  <a:lnTo>
                    <a:pt x="0" y="38100"/>
                  </a:lnTo>
                  <a:lnTo>
                    <a:pt x="2988" y="52947"/>
                  </a:lnTo>
                  <a:lnTo>
                    <a:pt x="11144" y="65055"/>
                  </a:lnTo>
                  <a:lnTo>
                    <a:pt x="23252" y="73211"/>
                  </a:lnTo>
                  <a:lnTo>
                    <a:pt x="31750" y="74921"/>
                  </a:lnTo>
                  <a:lnTo>
                    <a:pt x="31750" y="63500"/>
                  </a:lnTo>
                  <a:lnTo>
                    <a:pt x="66103" y="63500"/>
                  </a:lnTo>
                  <a:lnTo>
                    <a:pt x="73211" y="52947"/>
                  </a:lnTo>
                  <a:lnTo>
                    <a:pt x="73643" y="50800"/>
                  </a:lnTo>
                  <a:lnTo>
                    <a:pt x="31750" y="50800"/>
                  </a:lnTo>
                  <a:lnTo>
                    <a:pt x="31750" y="38100"/>
                  </a:lnTo>
                  <a:lnTo>
                    <a:pt x="76200" y="38100"/>
                  </a:lnTo>
                  <a:lnTo>
                    <a:pt x="73211" y="23252"/>
                  </a:lnTo>
                  <a:lnTo>
                    <a:pt x="65055" y="11144"/>
                  </a:lnTo>
                  <a:lnTo>
                    <a:pt x="52947" y="2988"/>
                  </a:lnTo>
                  <a:lnTo>
                    <a:pt x="38100" y="0"/>
                  </a:lnTo>
                  <a:close/>
                </a:path>
                <a:path w="76200" h="758189">
                  <a:moveTo>
                    <a:pt x="66103" y="63500"/>
                  </a:moveTo>
                  <a:lnTo>
                    <a:pt x="44450" y="63500"/>
                  </a:lnTo>
                  <a:lnTo>
                    <a:pt x="44450" y="74921"/>
                  </a:lnTo>
                  <a:lnTo>
                    <a:pt x="52947" y="73211"/>
                  </a:lnTo>
                  <a:lnTo>
                    <a:pt x="65055" y="65055"/>
                  </a:lnTo>
                  <a:lnTo>
                    <a:pt x="66103" y="63500"/>
                  </a:lnTo>
                  <a:close/>
                </a:path>
                <a:path w="76200" h="758189">
                  <a:moveTo>
                    <a:pt x="44450" y="38100"/>
                  </a:moveTo>
                  <a:lnTo>
                    <a:pt x="31750" y="38100"/>
                  </a:lnTo>
                  <a:lnTo>
                    <a:pt x="31750" y="50800"/>
                  </a:lnTo>
                  <a:lnTo>
                    <a:pt x="44450" y="50800"/>
                  </a:lnTo>
                  <a:lnTo>
                    <a:pt x="44450" y="38100"/>
                  </a:lnTo>
                  <a:close/>
                </a:path>
                <a:path w="76200" h="758189">
                  <a:moveTo>
                    <a:pt x="76200" y="38100"/>
                  </a:moveTo>
                  <a:lnTo>
                    <a:pt x="44450" y="38100"/>
                  </a:lnTo>
                  <a:lnTo>
                    <a:pt x="44450" y="50800"/>
                  </a:lnTo>
                  <a:lnTo>
                    <a:pt x="73643" y="50800"/>
                  </a:lnTo>
                  <a:lnTo>
                    <a:pt x="76200" y="38100"/>
                  </a:lnTo>
                  <a:close/>
                </a:path>
                <a:path w="76200" h="758189">
                  <a:moveTo>
                    <a:pt x="44450" y="88900"/>
                  </a:moveTo>
                  <a:lnTo>
                    <a:pt x="31750" y="88900"/>
                  </a:lnTo>
                  <a:lnTo>
                    <a:pt x="31750" y="101600"/>
                  </a:lnTo>
                  <a:lnTo>
                    <a:pt x="44450" y="101600"/>
                  </a:lnTo>
                  <a:lnTo>
                    <a:pt x="44450" y="88900"/>
                  </a:lnTo>
                  <a:close/>
                </a:path>
                <a:path w="76200" h="758189">
                  <a:moveTo>
                    <a:pt x="44450" y="114300"/>
                  </a:moveTo>
                  <a:lnTo>
                    <a:pt x="31750" y="114300"/>
                  </a:lnTo>
                  <a:lnTo>
                    <a:pt x="31750" y="127000"/>
                  </a:lnTo>
                  <a:lnTo>
                    <a:pt x="44450" y="127000"/>
                  </a:lnTo>
                  <a:lnTo>
                    <a:pt x="44450" y="114300"/>
                  </a:lnTo>
                  <a:close/>
                </a:path>
                <a:path w="76200" h="758189">
                  <a:moveTo>
                    <a:pt x="44450" y="139700"/>
                  </a:moveTo>
                  <a:lnTo>
                    <a:pt x="31750" y="139700"/>
                  </a:lnTo>
                  <a:lnTo>
                    <a:pt x="31750" y="152400"/>
                  </a:lnTo>
                  <a:lnTo>
                    <a:pt x="44450" y="152400"/>
                  </a:lnTo>
                  <a:lnTo>
                    <a:pt x="44450" y="139700"/>
                  </a:lnTo>
                  <a:close/>
                </a:path>
                <a:path w="76200" h="758189">
                  <a:moveTo>
                    <a:pt x="44450" y="165100"/>
                  </a:moveTo>
                  <a:lnTo>
                    <a:pt x="31750" y="165100"/>
                  </a:lnTo>
                  <a:lnTo>
                    <a:pt x="31750" y="177800"/>
                  </a:lnTo>
                  <a:lnTo>
                    <a:pt x="44450" y="177800"/>
                  </a:lnTo>
                  <a:lnTo>
                    <a:pt x="44450" y="165100"/>
                  </a:lnTo>
                  <a:close/>
                </a:path>
                <a:path w="76200" h="758189">
                  <a:moveTo>
                    <a:pt x="44450" y="190500"/>
                  </a:moveTo>
                  <a:lnTo>
                    <a:pt x="31750" y="190500"/>
                  </a:lnTo>
                  <a:lnTo>
                    <a:pt x="31750" y="203200"/>
                  </a:lnTo>
                  <a:lnTo>
                    <a:pt x="44450" y="203200"/>
                  </a:lnTo>
                  <a:lnTo>
                    <a:pt x="44450" y="190500"/>
                  </a:lnTo>
                  <a:close/>
                </a:path>
                <a:path w="76200" h="758189">
                  <a:moveTo>
                    <a:pt x="44450" y="215900"/>
                  </a:moveTo>
                  <a:lnTo>
                    <a:pt x="31750" y="215900"/>
                  </a:lnTo>
                  <a:lnTo>
                    <a:pt x="31750" y="228600"/>
                  </a:lnTo>
                  <a:lnTo>
                    <a:pt x="44450" y="228600"/>
                  </a:lnTo>
                  <a:lnTo>
                    <a:pt x="44450" y="215900"/>
                  </a:lnTo>
                  <a:close/>
                </a:path>
                <a:path w="76200" h="758189">
                  <a:moveTo>
                    <a:pt x="44450" y="241300"/>
                  </a:moveTo>
                  <a:lnTo>
                    <a:pt x="31750" y="241300"/>
                  </a:lnTo>
                  <a:lnTo>
                    <a:pt x="31750" y="254000"/>
                  </a:lnTo>
                  <a:lnTo>
                    <a:pt x="44450" y="254000"/>
                  </a:lnTo>
                  <a:lnTo>
                    <a:pt x="44450" y="241300"/>
                  </a:lnTo>
                  <a:close/>
                </a:path>
                <a:path w="76200" h="758189">
                  <a:moveTo>
                    <a:pt x="44450" y="266700"/>
                  </a:moveTo>
                  <a:lnTo>
                    <a:pt x="31750" y="266700"/>
                  </a:lnTo>
                  <a:lnTo>
                    <a:pt x="31750" y="279400"/>
                  </a:lnTo>
                  <a:lnTo>
                    <a:pt x="44450" y="279400"/>
                  </a:lnTo>
                  <a:lnTo>
                    <a:pt x="44450" y="266700"/>
                  </a:lnTo>
                  <a:close/>
                </a:path>
                <a:path w="76200" h="758189">
                  <a:moveTo>
                    <a:pt x="44450" y="292100"/>
                  </a:moveTo>
                  <a:lnTo>
                    <a:pt x="31750" y="292100"/>
                  </a:lnTo>
                  <a:lnTo>
                    <a:pt x="31750" y="304800"/>
                  </a:lnTo>
                  <a:lnTo>
                    <a:pt x="44450" y="304800"/>
                  </a:lnTo>
                  <a:lnTo>
                    <a:pt x="44450" y="292100"/>
                  </a:lnTo>
                  <a:close/>
                </a:path>
                <a:path w="76200" h="758189">
                  <a:moveTo>
                    <a:pt x="44450" y="317500"/>
                  </a:moveTo>
                  <a:lnTo>
                    <a:pt x="31750" y="317500"/>
                  </a:lnTo>
                  <a:lnTo>
                    <a:pt x="31750" y="330200"/>
                  </a:lnTo>
                  <a:lnTo>
                    <a:pt x="44450" y="330200"/>
                  </a:lnTo>
                  <a:lnTo>
                    <a:pt x="44450" y="317500"/>
                  </a:lnTo>
                  <a:close/>
                </a:path>
                <a:path w="76200" h="758189">
                  <a:moveTo>
                    <a:pt x="44450" y="342900"/>
                  </a:moveTo>
                  <a:lnTo>
                    <a:pt x="31750" y="342900"/>
                  </a:lnTo>
                  <a:lnTo>
                    <a:pt x="31750" y="355600"/>
                  </a:lnTo>
                  <a:lnTo>
                    <a:pt x="44450" y="355600"/>
                  </a:lnTo>
                  <a:lnTo>
                    <a:pt x="44450" y="342900"/>
                  </a:lnTo>
                  <a:close/>
                </a:path>
                <a:path w="76200" h="758189">
                  <a:moveTo>
                    <a:pt x="44450" y="368300"/>
                  </a:moveTo>
                  <a:lnTo>
                    <a:pt x="31750" y="368300"/>
                  </a:lnTo>
                  <a:lnTo>
                    <a:pt x="31750" y="381000"/>
                  </a:lnTo>
                  <a:lnTo>
                    <a:pt x="44450" y="381000"/>
                  </a:lnTo>
                  <a:lnTo>
                    <a:pt x="44450" y="368300"/>
                  </a:lnTo>
                  <a:close/>
                </a:path>
                <a:path w="76200" h="758189">
                  <a:moveTo>
                    <a:pt x="44450" y="393700"/>
                  </a:moveTo>
                  <a:lnTo>
                    <a:pt x="31750" y="393700"/>
                  </a:lnTo>
                  <a:lnTo>
                    <a:pt x="31750" y="406400"/>
                  </a:lnTo>
                  <a:lnTo>
                    <a:pt x="44450" y="406400"/>
                  </a:lnTo>
                  <a:lnTo>
                    <a:pt x="44450" y="393700"/>
                  </a:lnTo>
                  <a:close/>
                </a:path>
                <a:path w="76200" h="758189">
                  <a:moveTo>
                    <a:pt x="44450" y="419100"/>
                  </a:moveTo>
                  <a:lnTo>
                    <a:pt x="31750" y="419100"/>
                  </a:lnTo>
                  <a:lnTo>
                    <a:pt x="31750" y="431800"/>
                  </a:lnTo>
                  <a:lnTo>
                    <a:pt x="44450" y="431800"/>
                  </a:lnTo>
                  <a:lnTo>
                    <a:pt x="44450" y="419100"/>
                  </a:lnTo>
                  <a:close/>
                </a:path>
                <a:path w="76200" h="758189">
                  <a:moveTo>
                    <a:pt x="44450" y="444500"/>
                  </a:moveTo>
                  <a:lnTo>
                    <a:pt x="31750" y="444500"/>
                  </a:lnTo>
                  <a:lnTo>
                    <a:pt x="31750" y="457200"/>
                  </a:lnTo>
                  <a:lnTo>
                    <a:pt x="44450" y="457200"/>
                  </a:lnTo>
                  <a:lnTo>
                    <a:pt x="44450" y="444500"/>
                  </a:lnTo>
                  <a:close/>
                </a:path>
                <a:path w="76200" h="758189">
                  <a:moveTo>
                    <a:pt x="44450" y="469900"/>
                  </a:moveTo>
                  <a:lnTo>
                    <a:pt x="31750" y="469900"/>
                  </a:lnTo>
                  <a:lnTo>
                    <a:pt x="31750" y="482600"/>
                  </a:lnTo>
                  <a:lnTo>
                    <a:pt x="44450" y="482600"/>
                  </a:lnTo>
                  <a:lnTo>
                    <a:pt x="44450" y="469900"/>
                  </a:lnTo>
                  <a:close/>
                </a:path>
                <a:path w="76200" h="758189">
                  <a:moveTo>
                    <a:pt x="44450" y="495300"/>
                  </a:moveTo>
                  <a:lnTo>
                    <a:pt x="31750" y="495300"/>
                  </a:lnTo>
                  <a:lnTo>
                    <a:pt x="31750" y="508000"/>
                  </a:lnTo>
                  <a:lnTo>
                    <a:pt x="44450" y="508000"/>
                  </a:lnTo>
                  <a:lnTo>
                    <a:pt x="44450" y="495300"/>
                  </a:lnTo>
                  <a:close/>
                </a:path>
                <a:path w="76200" h="758189">
                  <a:moveTo>
                    <a:pt x="44450" y="520700"/>
                  </a:moveTo>
                  <a:lnTo>
                    <a:pt x="31750" y="520700"/>
                  </a:lnTo>
                  <a:lnTo>
                    <a:pt x="31750" y="533400"/>
                  </a:lnTo>
                  <a:lnTo>
                    <a:pt x="44450" y="533400"/>
                  </a:lnTo>
                  <a:lnTo>
                    <a:pt x="44450" y="520700"/>
                  </a:lnTo>
                  <a:close/>
                </a:path>
                <a:path w="76200" h="758189">
                  <a:moveTo>
                    <a:pt x="44450" y="546100"/>
                  </a:moveTo>
                  <a:lnTo>
                    <a:pt x="31750" y="546100"/>
                  </a:lnTo>
                  <a:lnTo>
                    <a:pt x="31750" y="558800"/>
                  </a:lnTo>
                  <a:lnTo>
                    <a:pt x="44450" y="558800"/>
                  </a:lnTo>
                  <a:lnTo>
                    <a:pt x="44450" y="546100"/>
                  </a:lnTo>
                  <a:close/>
                </a:path>
                <a:path w="76200" h="758189">
                  <a:moveTo>
                    <a:pt x="44450" y="571500"/>
                  </a:moveTo>
                  <a:lnTo>
                    <a:pt x="31750" y="571500"/>
                  </a:lnTo>
                  <a:lnTo>
                    <a:pt x="31750" y="584200"/>
                  </a:lnTo>
                  <a:lnTo>
                    <a:pt x="44450" y="584200"/>
                  </a:lnTo>
                  <a:lnTo>
                    <a:pt x="44450" y="571500"/>
                  </a:lnTo>
                  <a:close/>
                </a:path>
                <a:path w="76200" h="758189">
                  <a:moveTo>
                    <a:pt x="44450" y="596900"/>
                  </a:moveTo>
                  <a:lnTo>
                    <a:pt x="31750" y="596900"/>
                  </a:lnTo>
                  <a:lnTo>
                    <a:pt x="31750" y="609600"/>
                  </a:lnTo>
                  <a:lnTo>
                    <a:pt x="44450" y="609600"/>
                  </a:lnTo>
                  <a:lnTo>
                    <a:pt x="44450" y="596900"/>
                  </a:lnTo>
                  <a:close/>
                </a:path>
                <a:path w="76200" h="758189">
                  <a:moveTo>
                    <a:pt x="44450" y="622300"/>
                  </a:moveTo>
                  <a:lnTo>
                    <a:pt x="31750" y="622300"/>
                  </a:lnTo>
                  <a:lnTo>
                    <a:pt x="31750" y="635000"/>
                  </a:lnTo>
                  <a:lnTo>
                    <a:pt x="44450" y="635000"/>
                  </a:lnTo>
                  <a:lnTo>
                    <a:pt x="44450" y="622300"/>
                  </a:lnTo>
                  <a:close/>
                </a:path>
                <a:path w="76200" h="758189">
                  <a:moveTo>
                    <a:pt x="44450" y="647700"/>
                  </a:moveTo>
                  <a:lnTo>
                    <a:pt x="31750" y="647700"/>
                  </a:lnTo>
                  <a:lnTo>
                    <a:pt x="31750" y="660400"/>
                  </a:lnTo>
                  <a:lnTo>
                    <a:pt x="44450" y="660400"/>
                  </a:lnTo>
                  <a:lnTo>
                    <a:pt x="44450" y="647700"/>
                  </a:lnTo>
                  <a:close/>
                </a:path>
                <a:path w="76200" h="758189">
                  <a:moveTo>
                    <a:pt x="44450" y="673100"/>
                  </a:moveTo>
                  <a:lnTo>
                    <a:pt x="31750" y="673100"/>
                  </a:lnTo>
                  <a:lnTo>
                    <a:pt x="31750" y="685800"/>
                  </a:lnTo>
                  <a:lnTo>
                    <a:pt x="44450" y="685800"/>
                  </a:lnTo>
                  <a:lnTo>
                    <a:pt x="44450" y="673100"/>
                  </a:lnTo>
                  <a:close/>
                </a:path>
                <a:path w="76200" h="758189">
                  <a:moveTo>
                    <a:pt x="44450" y="698500"/>
                  </a:moveTo>
                  <a:lnTo>
                    <a:pt x="31750" y="698500"/>
                  </a:lnTo>
                  <a:lnTo>
                    <a:pt x="31750" y="711200"/>
                  </a:lnTo>
                  <a:lnTo>
                    <a:pt x="44450" y="711200"/>
                  </a:lnTo>
                  <a:lnTo>
                    <a:pt x="44450" y="698500"/>
                  </a:lnTo>
                  <a:close/>
                </a:path>
                <a:path w="76200" h="758189">
                  <a:moveTo>
                    <a:pt x="44450" y="723900"/>
                  </a:moveTo>
                  <a:lnTo>
                    <a:pt x="31750" y="723900"/>
                  </a:lnTo>
                  <a:lnTo>
                    <a:pt x="31750" y="736600"/>
                  </a:lnTo>
                  <a:lnTo>
                    <a:pt x="44450" y="736600"/>
                  </a:lnTo>
                  <a:lnTo>
                    <a:pt x="44450" y="723900"/>
                  </a:lnTo>
                  <a:close/>
                </a:path>
                <a:path w="76200" h="758189">
                  <a:moveTo>
                    <a:pt x="44450" y="749300"/>
                  </a:moveTo>
                  <a:lnTo>
                    <a:pt x="31750" y="749300"/>
                  </a:lnTo>
                  <a:lnTo>
                    <a:pt x="31750" y="758063"/>
                  </a:lnTo>
                  <a:lnTo>
                    <a:pt x="44450" y="758063"/>
                  </a:lnTo>
                  <a:lnTo>
                    <a:pt x="44450" y="749300"/>
                  </a:lnTo>
                  <a:close/>
                </a:path>
              </a:pathLst>
            </a:custGeom>
            <a:solidFill>
              <a:srgbClr val="FFC000"/>
            </a:solidFill>
          </p:spPr>
          <p:txBody>
            <a:bodyPr wrap="square" lIns="0" tIns="0" rIns="0" bIns="0" rtlCol="0"/>
            <a:lstStyle/>
            <a:p>
              <a:endParaRPr/>
            </a:p>
          </p:txBody>
        </p:sp>
        <p:pic>
          <p:nvPicPr>
            <p:cNvPr id="22" name="object 22"/>
            <p:cNvPicPr/>
            <p:nvPr/>
          </p:nvPicPr>
          <p:blipFill>
            <a:blip r:embed="rId9" cstate="print"/>
            <a:stretch>
              <a:fillRect/>
            </a:stretch>
          </p:blipFill>
          <p:spPr>
            <a:xfrm>
              <a:off x="10405110" y="4442172"/>
              <a:ext cx="76200" cy="218058"/>
            </a:xfrm>
            <a:prstGeom prst="rect">
              <a:avLst/>
            </a:prstGeom>
          </p:spPr>
        </p:pic>
      </p:grpSp>
      <p:sp>
        <p:nvSpPr>
          <p:cNvPr id="23" name="object 23"/>
          <p:cNvSpPr txBox="1"/>
          <p:nvPr/>
        </p:nvSpPr>
        <p:spPr>
          <a:xfrm>
            <a:off x="614679" y="4620259"/>
            <a:ext cx="2005584" cy="289823"/>
          </a:xfrm>
          <a:prstGeom prst="rect">
            <a:avLst/>
          </a:prstGeom>
        </p:spPr>
        <p:txBody>
          <a:bodyPr vert="horz" wrap="square" lIns="0" tIns="12700" rIns="0" bIns="0" rtlCol="0">
            <a:spAutoFit/>
          </a:bodyPr>
          <a:lstStyle/>
          <a:p>
            <a:pPr marL="12700">
              <a:lnSpc>
                <a:spcPct val="100000"/>
              </a:lnSpc>
              <a:spcBef>
                <a:spcPts val="100"/>
              </a:spcBef>
            </a:pPr>
            <a:r>
              <a:rPr lang="en-CA" sz="1800" b="1" spc="-15" dirty="0">
                <a:latin typeface="Microsoft YaHei"/>
                <a:cs typeface="Microsoft YaHei"/>
              </a:rPr>
              <a:t>Pouch battery</a:t>
            </a:r>
            <a:endParaRPr sz="1800" dirty="0">
              <a:latin typeface="Microsoft YaHei"/>
              <a:cs typeface="Microsoft YaHei"/>
            </a:endParaRPr>
          </a:p>
        </p:txBody>
      </p:sp>
      <p:sp>
        <p:nvSpPr>
          <p:cNvPr id="24" name="object 24"/>
          <p:cNvSpPr txBox="1"/>
          <p:nvPr/>
        </p:nvSpPr>
        <p:spPr>
          <a:xfrm>
            <a:off x="2787395" y="4649165"/>
            <a:ext cx="3701033" cy="289823"/>
          </a:xfrm>
          <a:prstGeom prst="rect">
            <a:avLst/>
          </a:prstGeom>
        </p:spPr>
        <p:txBody>
          <a:bodyPr vert="horz" wrap="square" lIns="0" tIns="12700" rIns="0" bIns="0" rtlCol="0">
            <a:spAutoFit/>
          </a:bodyPr>
          <a:lstStyle/>
          <a:p>
            <a:pPr marL="12700">
              <a:lnSpc>
                <a:spcPct val="100000"/>
              </a:lnSpc>
              <a:spcBef>
                <a:spcPts val="100"/>
              </a:spcBef>
            </a:pPr>
            <a:r>
              <a:rPr lang="en-CA" sz="1800" b="1" spc="-20" dirty="0">
                <a:latin typeface="Microsoft YaHei"/>
                <a:cs typeface="Microsoft YaHei"/>
              </a:rPr>
              <a:t>Square aluminum case battery</a:t>
            </a:r>
            <a:endParaRPr sz="1800" dirty="0">
              <a:latin typeface="Microsoft YaHei"/>
              <a:cs typeface="Microsoft YaHei"/>
            </a:endParaRPr>
          </a:p>
        </p:txBody>
      </p:sp>
      <p:sp>
        <p:nvSpPr>
          <p:cNvPr id="25" name="object 25"/>
          <p:cNvSpPr txBox="1"/>
          <p:nvPr/>
        </p:nvSpPr>
        <p:spPr>
          <a:xfrm>
            <a:off x="6655560" y="4695520"/>
            <a:ext cx="1791717" cy="289823"/>
          </a:xfrm>
          <a:prstGeom prst="rect">
            <a:avLst/>
          </a:prstGeom>
        </p:spPr>
        <p:txBody>
          <a:bodyPr vert="horz" wrap="square" lIns="0" tIns="12700" rIns="0" bIns="0" rtlCol="0">
            <a:spAutoFit/>
          </a:bodyPr>
          <a:lstStyle/>
          <a:p>
            <a:pPr marL="12700">
              <a:lnSpc>
                <a:spcPct val="100000"/>
              </a:lnSpc>
              <a:spcBef>
                <a:spcPts val="100"/>
              </a:spcBef>
            </a:pPr>
            <a:r>
              <a:rPr lang="en-CA" sz="1800" b="1" spc="-20" dirty="0">
                <a:latin typeface="Microsoft YaHei"/>
                <a:cs typeface="Microsoft YaHei"/>
              </a:rPr>
              <a:t>Battery module</a:t>
            </a:r>
            <a:endParaRPr sz="1800" dirty="0">
              <a:latin typeface="Microsoft YaHei"/>
              <a:cs typeface="Microsoft YaHei"/>
            </a:endParaRPr>
          </a:p>
        </p:txBody>
      </p:sp>
      <p:sp>
        <p:nvSpPr>
          <p:cNvPr id="26" name="object 26"/>
          <p:cNvSpPr txBox="1"/>
          <p:nvPr/>
        </p:nvSpPr>
        <p:spPr>
          <a:xfrm>
            <a:off x="9708864" y="4713998"/>
            <a:ext cx="1689482" cy="289823"/>
          </a:xfrm>
          <a:prstGeom prst="rect">
            <a:avLst/>
          </a:prstGeom>
        </p:spPr>
        <p:txBody>
          <a:bodyPr vert="horz" wrap="square" lIns="0" tIns="12700" rIns="0" bIns="0" rtlCol="0">
            <a:spAutoFit/>
          </a:bodyPr>
          <a:lstStyle/>
          <a:p>
            <a:pPr marL="12700">
              <a:lnSpc>
                <a:spcPct val="100000"/>
              </a:lnSpc>
              <a:spcBef>
                <a:spcPts val="100"/>
              </a:spcBef>
            </a:pPr>
            <a:r>
              <a:rPr lang="en-CA" sz="1800" b="1" spc="-15" dirty="0">
                <a:latin typeface="Microsoft YaHei"/>
                <a:cs typeface="Microsoft YaHei"/>
              </a:rPr>
              <a:t>Power system</a:t>
            </a:r>
            <a:endParaRPr sz="1800" dirty="0">
              <a:latin typeface="Microsoft YaHei"/>
              <a:cs typeface="Microsoft YaHei"/>
            </a:endParaRPr>
          </a:p>
        </p:txBody>
      </p:sp>
      <p:pic>
        <p:nvPicPr>
          <p:cNvPr id="27" name="object 27"/>
          <p:cNvPicPr/>
          <p:nvPr/>
        </p:nvPicPr>
        <p:blipFill>
          <a:blip r:embed="rId10" cstate="print"/>
          <a:stretch>
            <a:fillRect/>
          </a:stretch>
        </p:blipFill>
        <p:spPr>
          <a:xfrm>
            <a:off x="8950452" y="1289303"/>
            <a:ext cx="3061716" cy="3081528"/>
          </a:xfrm>
          <a:prstGeom prst="rect">
            <a:avLst/>
          </a:prstGeom>
        </p:spPr>
      </p:pic>
      <p:pic>
        <p:nvPicPr>
          <p:cNvPr id="28" name="Graphic 27">
            <a:extLst>
              <a:ext uri="{FF2B5EF4-FFF2-40B4-BE49-F238E27FC236}">
                <a16:creationId xmlns:a16="http://schemas.microsoft.com/office/drawing/2014/main" id="{5AE83B81-DD6D-4B0E-1F92-7C52971B2A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51830" y="-457200"/>
            <a:ext cx="2092569" cy="1600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711708"/>
              <a:ext cx="12192000" cy="6146800"/>
            </a:xfrm>
            <a:custGeom>
              <a:avLst/>
              <a:gdLst/>
              <a:ahLst/>
              <a:cxnLst/>
              <a:rect l="l" t="t" r="r" b="b"/>
              <a:pathLst>
                <a:path w="12192000" h="6146800">
                  <a:moveTo>
                    <a:pt x="0" y="6146291"/>
                  </a:moveTo>
                  <a:lnTo>
                    <a:pt x="12192000" y="6146291"/>
                  </a:lnTo>
                  <a:lnTo>
                    <a:pt x="12192000" y="0"/>
                  </a:lnTo>
                  <a:lnTo>
                    <a:pt x="0" y="0"/>
                  </a:lnTo>
                  <a:lnTo>
                    <a:pt x="0" y="6146291"/>
                  </a:lnTo>
                  <a:close/>
                </a:path>
              </a:pathLst>
            </a:custGeom>
            <a:solidFill>
              <a:srgbClr val="EFEEEC"/>
            </a:solidFill>
          </p:spPr>
          <p:txBody>
            <a:bodyPr wrap="square" lIns="0" tIns="0" rIns="0" bIns="0" rtlCol="0"/>
            <a:lstStyle/>
            <a:p>
              <a:endParaRPr/>
            </a:p>
          </p:txBody>
        </p:sp>
        <p:sp>
          <p:nvSpPr>
            <p:cNvPr id="4" name="object 4"/>
            <p:cNvSpPr/>
            <p:nvPr/>
          </p:nvSpPr>
          <p:spPr>
            <a:xfrm>
              <a:off x="0" y="0"/>
              <a:ext cx="12192000" cy="711835"/>
            </a:xfrm>
            <a:custGeom>
              <a:avLst/>
              <a:gdLst/>
              <a:ahLst/>
              <a:cxnLst/>
              <a:rect l="l" t="t" r="r" b="b"/>
              <a:pathLst>
                <a:path w="12192000" h="711835">
                  <a:moveTo>
                    <a:pt x="0" y="711708"/>
                  </a:moveTo>
                  <a:lnTo>
                    <a:pt x="12192000" y="711708"/>
                  </a:lnTo>
                  <a:lnTo>
                    <a:pt x="12192000" y="0"/>
                  </a:lnTo>
                  <a:lnTo>
                    <a:pt x="0" y="0"/>
                  </a:lnTo>
                  <a:lnTo>
                    <a:pt x="0" y="711708"/>
                  </a:lnTo>
                  <a:close/>
                </a:path>
              </a:pathLst>
            </a:custGeom>
            <a:solidFill>
              <a:srgbClr val="4D4847"/>
            </a:solidFill>
          </p:spPr>
          <p:txBody>
            <a:bodyPr wrap="square" lIns="0" tIns="0" rIns="0" bIns="0" rtlCol="0"/>
            <a:lstStyle/>
            <a:p>
              <a:endParaRPr/>
            </a:p>
          </p:txBody>
        </p:sp>
        <p:sp>
          <p:nvSpPr>
            <p:cNvPr id="5" name="object 5"/>
            <p:cNvSpPr/>
            <p:nvPr/>
          </p:nvSpPr>
          <p:spPr>
            <a:xfrm>
              <a:off x="8407907" y="0"/>
              <a:ext cx="3784600" cy="721360"/>
            </a:xfrm>
            <a:custGeom>
              <a:avLst/>
              <a:gdLst/>
              <a:ahLst/>
              <a:cxnLst/>
              <a:rect l="l" t="t" r="r" b="b"/>
              <a:pathLst>
                <a:path w="3784600" h="721360">
                  <a:moveTo>
                    <a:pt x="2302002" y="0"/>
                  </a:moveTo>
                  <a:lnTo>
                    <a:pt x="2249789" y="331"/>
                  </a:lnTo>
                  <a:lnTo>
                    <a:pt x="2197733" y="1325"/>
                  </a:lnTo>
                  <a:lnTo>
                    <a:pt x="2145839" y="2975"/>
                  </a:lnTo>
                  <a:lnTo>
                    <a:pt x="2094110" y="5279"/>
                  </a:lnTo>
                  <a:lnTo>
                    <a:pt x="2042551" y="8232"/>
                  </a:lnTo>
                  <a:lnTo>
                    <a:pt x="1991164" y="11830"/>
                  </a:lnTo>
                  <a:lnTo>
                    <a:pt x="1939954" y="16070"/>
                  </a:lnTo>
                  <a:lnTo>
                    <a:pt x="1888924" y="20948"/>
                  </a:lnTo>
                  <a:lnTo>
                    <a:pt x="1838080" y="26459"/>
                  </a:lnTo>
                  <a:lnTo>
                    <a:pt x="1787423" y="32599"/>
                  </a:lnTo>
                  <a:lnTo>
                    <a:pt x="1736959" y="39365"/>
                  </a:lnTo>
                  <a:lnTo>
                    <a:pt x="1686691" y="46753"/>
                  </a:lnTo>
                  <a:lnTo>
                    <a:pt x="1636623" y="54758"/>
                  </a:lnTo>
                  <a:lnTo>
                    <a:pt x="1586759" y="63377"/>
                  </a:lnTo>
                  <a:lnTo>
                    <a:pt x="1537103" y="72605"/>
                  </a:lnTo>
                  <a:lnTo>
                    <a:pt x="1487658" y="82439"/>
                  </a:lnTo>
                  <a:lnTo>
                    <a:pt x="1438429" y="92876"/>
                  </a:lnTo>
                  <a:lnTo>
                    <a:pt x="1389419" y="103909"/>
                  </a:lnTo>
                  <a:lnTo>
                    <a:pt x="1340632" y="115537"/>
                  </a:lnTo>
                  <a:lnTo>
                    <a:pt x="1292072" y="127755"/>
                  </a:lnTo>
                  <a:lnTo>
                    <a:pt x="1243743" y="140559"/>
                  </a:lnTo>
                  <a:lnTo>
                    <a:pt x="1195650" y="153944"/>
                  </a:lnTo>
                  <a:lnTo>
                    <a:pt x="1147794" y="167908"/>
                  </a:lnTo>
                  <a:lnTo>
                    <a:pt x="1100182" y="182445"/>
                  </a:lnTo>
                  <a:lnTo>
                    <a:pt x="1052815" y="197553"/>
                  </a:lnTo>
                  <a:lnTo>
                    <a:pt x="1005699" y="213227"/>
                  </a:lnTo>
                  <a:lnTo>
                    <a:pt x="958837" y="229462"/>
                  </a:lnTo>
                  <a:lnTo>
                    <a:pt x="912233" y="246257"/>
                  </a:lnTo>
                  <a:lnTo>
                    <a:pt x="865891" y="263605"/>
                  </a:lnTo>
                  <a:lnTo>
                    <a:pt x="819815" y="281503"/>
                  </a:lnTo>
                  <a:lnTo>
                    <a:pt x="774009" y="299948"/>
                  </a:lnTo>
                  <a:lnTo>
                    <a:pt x="728475" y="318935"/>
                  </a:lnTo>
                  <a:lnTo>
                    <a:pt x="683219" y="338461"/>
                  </a:lnTo>
                  <a:lnTo>
                    <a:pt x="638245" y="358521"/>
                  </a:lnTo>
                  <a:lnTo>
                    <a:pt x="593555" y="379111"/>
                  </a:lnTo>
                  <a:lnTo>
                    <a:pt x="549155" y="400228"/>
                  </a:lnTo>
                  <a:lnTo>
                    <a:pt x="505047" y="421867"/>
                  </a:lnTo>
                  <a:lnTo>
                    <a:pt x="461236" y="444025"/>
                  </a:lnTo>
                  <a:lnTo>
                    <a:pt x="417725" y="466698"/>
                  </a:lnTo>
                  <a:lnTo>
                    <a:pt x="374519" y="489881"/>
                  </a:lnTo>
                  <a:lnTo>
                    <a:pt x="331621" y="513570"/>
                  </a:lnTo>
                  <a:lnTo>
                    <a:pt x="289035" y="537763"/>
                  </a:lnTo>
                  <a:lnTo>
                    <a:pt x="246765" y="562454"/>
                  </a:lnTo>
                  <a:lnTo>
                    <a:pt x="204816" y="587640"/>
                  </a:lnTo>
                  <a:lnTo>
                    <a:pt x="163189" y="613316"/>
                  </a:lnTo>
                  <a:lnTo>
                    <a:pt x="121891" y="639480"/>
                  </a:lnTo>
                  <a:lnTo>
                    <a:pt x="80924" y="666126"/>
                  </a:lnTo>
                  <a:lnTo>
                    <a:pt x="40292" y="693251"/>
                  </a:lnTo>
                  <a:lnTo>
                    <a:pt x="0" y="720851"/>
                  </a:lnTo>
                  <a:lnTo>
                    <a:pt x="3784092" y="720851"/>
                  </a:lnTo>
                  <a:lnTo>
                    <a:pt x="3784092" y="281304"/>
                  </a:lnTo>
                  <a:lnTo>
                    <a:pt x="3738009" y="263417"/>
                  </a:lnTo>
                  <a:lnTo>
                    <a:pt x="3691661" y="246080"/>
                  </a:lnTo>
                  <a:lnTo>
                    <a:pt x="3645052" y="229297"/>
                  </a:lnTo>
                  <a:lnTo>
                    <a:pt x="3598185" y="213071"/>
                  </a:lnTo>
                  <a:lnTo>
                    <a:pt x="3551064" y="197408"/>
                  </a:lnTo>
                  <a:lnTo>
                    <a:pt x="3503694" y="182311"/>
                  </a:lnTo>
                  <a:lnTo>
                    <a:pt x="3456078" y="167783"/>
                  </a:lnTo>
                  <a:lnTo>
                    <a:pt x="3408219" y="153829"/>
                  </a:lnTo>
                  <a:lnTo>
                    <a:pt x="3360123" y="140453"/>
                  </a:lnTo>
                  <a:lnTo>
                    <a:pt x="3311793" y="127658"/>
                  </a:lnTo>
                  <a:lnTo>
                    <a:pt x="3263232" y="115449"/>
                  </a:lnTo>
                  <a:lnTo>
                    <a:pt x="3214445" y="103830"/>
                  </a:lnTo>
                  <a:lnTo>
                    <a:pt x="3165435" y="92804"/>
                  </a:lnTo>
                  <a:lnTo>
                    <a:pt x="3116207" y="82375"/>
                  </a:lnTo>
                  <a:lnTo>
                    <a:pt x="3066764" y="72548"/>
                  </a:lnTo>
                  <a:lnTo>
                    <a:pt x="3017110" y="63327"/>
                  </a:lnTo>
                  <a:lnTo>
                    <a:pt x="2967249" y="54714"/>
                  </a:lnTo>
                  <a:lnTo>
                    <a:pt x="2917185" y="46715"/>
                  </a:lnTo>
                  <a:lnTo>
                    <a:pt x="2866923" y="39333"/>
                  </a:lnTo>
                  <a:lnTo>
                    <a:pt x="2816464" y="32573"/>
                  </a:lnTo>
                  <a:lnTo>
                    <a:pt x="2765815" y="26437"/>
                  </a:lnTo>
                  <a:lnTo>
                    <a:pt x="2714978" y="20931"/>
                  </a:lnTo>
                  <a:lnTo>
                    <a:pt x="2663957" y="16057"/>
                  </a:lnTo>
                  <a:lnTo>
                    <a:pt x="2612757" y="11821"/>
                  </a:lnTo>
                  <a:lnTo>
                    <a:pt x="2561381" y="8225"/>
                  </a:lnTo>
                  <a:lnTo>
                    <a:pt x="2509834" y="5274"/>
                  </a:lnTo>
                  <a:lnTo>
                    <a:pt x="2458118" y="2973"/>
                  </a:lnTo>
                  <a:lnTo>
                    <a:pt x="2406238" y="1323"/>
                  </a:lnTo>
                  <a:lnTo>
                    <a:pt x="2354198" y="331"/>
                  </a:lnTo>
                  <a:lnTo>
                    <a:pt x="2302002" y="0"/>
                  </a:lnTo>
                  <a:close/>
                </a:path>
              </a:pathLst>
            </a:custGeom>
            <a:solidFill>
              <a:srgbClr val="EC7C30">
                <a:alpha val="23136"/>
              </a:srgbClr>
            </a:solidFill>
          </p:spPr>
          <p:txBody>
            <a:bodyPr wrap="square" lIns="0" tIns="0" rIns="0" bIns="0" rtlCol="0"/>
            <a:lstStyle/>
            <a:p>
              <a:endParaRPr/>
            </a:p>
          </p:txBody>
        </p:sp>
        <p:sp>
          <p:nvSpPr>
            <p:cNvPr id="6" name="object 6"/>
            <p:cNvSpPr/>
            <p:nvPr/>
          </p:nvSpPr>
          <p:spPr>
            <a:xfrm>
              <a:off x="9265919" y="0"/>
              <a:ext cx="2926080" cy="721360"/>
            </a:xfrm>
            <a:custGeom>
              <a:avLst/>
              <a:gdLst/>
              <a:ahLst/>
              <a:cxnLst/>
              <a:rect l="l" t="t" r="r" b="b"/>
              <a:pathLst>
                <a:path w="2926079" h="721360">
                  <a:moveTo>
                    <a:pt x="2926079" y="0"/>
                  </a:moveTo>
                  <a:lnTo>
                    <a:pt x="0" y="0"/>
                  </a:lnTo>
                  <a:lnTo>
                    <a:pt x="36812" y="31765"/>
                  </a:lnTo>
                  <a:lnTo>
                    <a:pt x="74147" y="62920"/>
                  </a:lnTo>
                  <a:lnTo>
                    <a:pt x="111997" y="93458"/>
                  </a:lnTo>
                  <a:lnTo>
                    <a:pt x="150354" y="123370"/>
                  </a:lnTo>
                  <a:lnTo>
                    <a:pt x="189212" y="152650"/>
                  </a:lnTo>
                  <a:lnTo>
                    <a:pt x="228561" y="181289"/>
                  </a:lnTo>
                  <a:lnTo>
                    <a:pt x="268395" y="209280"/>
                  </a:lnTo>
                  <a:lnTo>
                    <a:pt x="308707" y="236614"/>
                  </a:lnTo>
                  <a:lnTo>
                    <a:pt x="349488" y="263286"/>
                  </a:lnTo>
                  <a:lnTo>
                    <a:pt x="390731" y="289286"/>
                  </a:lnTo>
                  <a:lnTo>
                    <a:pt x="432428" y="314606"/>
                  </a:lnTo>
                  <a:lnTo>
                    <a:pt x="474573" y="339241"/>
                  </a:lnTo>
                  <a:lnTo>
                    <a:pt x="517157" y="363180"/>
                  </a:lnTo>
                  <a:lnTo>
                    <a:pt x="560173" y="386418"/>
                  </a:lnTo>
                  <a:lnTo>
                    <a:pt x="603613" y="408946"/>
                  </a:lnTo>
                  <a:lnTo>
                    <a:pt x="647470" y="430757"/>
                  </a:lnTo>
                  <a:lnTo>
                    <a:pt x="691737" y="451842"/>
                  </a:lnTo>
                  <a:lnTo>
                    <a:pt x="736405" y="472195"/>
                  </a:lnTo>
                  <a:lnTo>
                    <a:pt x="781467" y="491807"/>
                  </a:lnTo>
                  <a:lnTo>
                    <a:pt x="826916" y="510672"/>
                  </a:lnTo>
                  <a:lnTo>
                    <a:pt x="872744" y="528780"/>
                  </a:lnTo>
                  <a:lnTo>
                    <a:pt x="918943" y="546125"/>
                  </a:lnTo>
                  <a:lnTo>
                    <a:pt x="965506" y="562698"/>
                  </a:lnTo>
                  <a:lnTo>
                    <a:pt x="1012426" y="578493"/>
                  </a:lnTo>
                  <a:lnTo>
                    <a:pt x="1059694" y="593501"/>
                  </a:lnTo>
                  <a:lnTo>
                    <a:pt x="1107304" y="607715"/>
                  </a:lnTo>
                  <a:lnTo>
                    <a:pt x="1155248" y="621127"/>
                  </a:lnTo>
                  <a:lnTo>
                    <a:pt x="1203517" y="633729"/>
                  </a:lnTo>
                  <a:lnTo>
                    <a:pt x="1252106" y="645515"/>
                  </a:lnTo>
                  <a:lnTo>
                    <a:pt x="1301005" y="656475"/>
                  </a:lnTo>
                  <a:lnTo>
                    <a:pt x="1350208" y="666602"/>
                  </a:lnTo>
                  <a:lnTo>
                    <a:pt x="1399707" y="675889"/>
                  </a:lnTo>
                  <a:lnTo>
                    <a:pt x="1449495" y="684328"/>
                  </a:lnTo>
                  <a:lnTo>
                    <a:pt x="1499563" y="691912"/>
                  </a:lnTo>
                  <a:lnTo>
                    <a:pt x="1549905" y="698632"/>
                  </a:lnTo>
                  <a:lnTo>
                    <a:pt x="1600513" y="704481"/>
                  </a:lnTo>
                  <a:lnTo>
                    <a:pt x="1651379" y="709451"/>
                  </a:lnTo>
                  <a:lnTo>
                    <a:pt x="1702495" y="713535"/>
                  </a:lnTo>
                  <a:lnTo>
                    <a:pt x="1753855" y="716724"/>
                  </a:lnTo>
                  <a:lnTo>
                    <a:pt x="1805450" y="719012"/>
                  </a:lnTo>
                  <a:lnTo>
                    <a:pt x="1857274" y="720390"/>
                  </a:lnTo>
                  <a:lnTo>
                    <a:pt x="1909318" y="720851"/>
                  </a:lnTo>
                  <a:lnTo>
                    <a:pt x="1960287" y="720408"/>
                  </a:lnTo>
                  <a:lnTo>
                    <a:pt x="2011048" y="719082"/>
                  </a:lnTo>
                  <a:lnTo>
                    <a:pt x="2061592" y="716880"/>
                  </a:lnTo>
                  <a:lnTo>
                    <a:pt x="2111912" y="713811"/>
                  </a:lnTo>
                  <a:lnTo>
                    <a:pt x="2162000" y="709881"/>
                  </a:lnTo>
                  <a:lnTo>
                    <a:pt x="2211851" y="705098"/>
                  </a:lnTo>
                  <a:lnTo>
                    <a:pt x="2261456" y="699468"/>
                  </a:lnTo>
                  <a:lnTo>
                    <a:pt x="2310808" y="693001"/>
                  </a:lnTo>
                  <a:lnTo>
                    <a:pt x="2359899" y="685702"/>
                  </a:lnTo>
                  <a:lnTo>
                    <a:pt x="2408724" y="677579"/>
                  </a:lnTo>
                  <a:lnTo>
                    <a:pt x="2457274" y="668639"/>
                  </a:lnTo>
                  <a:lnTo>
                    <a:pt x="2505542" y="658890"/>
                  </a:lnTo>
                  <a:lnTo>
                    <a:pt x="2553521" y="648339"/>
                  </a:lnTo>
                  <a:lnTo>
                    <a:pt x="2601204" y="636994"/>
                  </a:lnTo>
                  <a:lnTo>
                    <a:pt x="2648583" y="624861"/>
                  </a:lnTo>
                  <a:lnTo>
                    <a:pt x="2695652" y="611948"/>
                  </a:lnTo>
                  <a:lnTo>
                    <a:pt x="2742402" y="598262"/>
                  </a:lnTo>
                  <a:lnTo>
                    <a:pt x="2788828" y="583811"/>
                  </a:lnTo>
                  <a:lnTo>
                    <a:pt x="2834920" y="568602"/>
                  </a:lnTo>
                  <a:lnTo>
                    <a:pt x="2880673" y="552643"/>
                  </a:lnTo>
                  <a:lnTo>
                    <a:pt x="2926079" y="535939"/>
                  </a:lnTo>
                  <a:lnTo>
                    <a:pt x="2926079" y="0"/>
                  </a:lnTo>
                  <a:close/>
                </a:path>
              </a:pathLst>
            </a:custGeom>
            <a:solidFill>
              <a:srgbClr val="F4B083">
                <a:alpha val="14901"/>
              </a:srgbClr>
            </a:solidFill>
          </p:spPr>
          <p:txBody>
            <a:bodyPr wrap="square" lIns="0" tIns="0" rIns="0" bIns="0" rtlCol="0"/>
            <a:lstStyle/>
            <a:p>
              <a:endParaRPr/>
            </a:p>
          </p:txBody>
        </p:sp>
      </p:grpSp>
      <p:sp>
        <p:nvSpPr>
          <p:cNvPr id="7" name="object 7"/>
          <p:cNvSpPr txBox="1">
            <a:spLocks noGrp="1"/>
          </p:cNvSpPr>
          <p:nvPr>
            <p:ph type="title"/>
          </p:nvPr>
        </p:nvSpPr>
        <p:spPr>
          <a:xfrm>
            <a:off x="694740" y="152780"/>
            <a:ext cx="5187898"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t>Product safety display</a:t>
            </a:r>
            <a:endParaRPr sz="2800" dirty="0"/>
          </a:p>
        </p:txBody>
      </p:sp>
      <p:grpSp>
        <p:nvGrpSpPr>
          <p:cNvPr id="8" name="object 8"/>
          <p:cNvGrpSpPr/>
          <p:nvPr/>
        </p:nvGrpSpPr>
        <p:grpSpPr>
          <a:xfrm>
            <a:off x="213359" y="227075"/>
            <a:ext cx="10713721" cy="6237732"/>
            <a:chOff x="213359" y="227075"/>
            <a:chExt cx="10713721" cy="6237732"/>
          </a:xfrm>
        </p:grpSpPr>
        <p:sp>
          <p:nvSpPr>
            <p:cNvPr id="9" name="object 9"/>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10" name="object 10"/>
            <p:cNvPicPr/>
            <p:nvPr/>
          </p:nvPicPr>
          <p:blipFill>
            <a:blip r:embed="rId2" cstate="print"/>
            <a:stretch>
              <a:fillRect/>
            </a:stretch>
          </p:blipFill>
          <p:spPr>
            <a:xfrm>
              <a:off x="1188720" y="873253"/>
              <a:ext cx="3779520" cy="2598417"/>
            </a:xfrm>
            <a:prstGeom prst="rect">
              <a:avLst/>
            </a:prstGeom>
          </p:spPr>
        </p:pic>
        <p:pic>
          <p:nvPicPr>
            <p:cNvPr id="11" name="object 11"/>
            <p:cNvPicPr/>
            <p:nvPr/>
          </p:nvPicPr>
          <p:blipFill>
            <a:blip r:embed="rId3" cstate="print"/>
            <a:stretch>
              <a:fillRect/>
            </a:stretch>
          </p:blipFill>
          <p:spPr>
            <a:xfrm>
              <a:off x="7147559" y="853439"/>
              <a:ext cx="3779520" cy="2618231"/>
            </a:xfrm>
            <a:prstGeom prst="rect">
              <a:avLst/>
            </a:prstGeom>
          </p:spPr>
        </p:pic>
        <p:pic>
          <p:nvPicPr>
            <p:cNvPr id="12" name="object 12"/>
            <p:cNvPicPr/>
            <p:nvPr/>
          </p:nvPicPr>
          <p:blipFill>
            <a:blip r:embed="rId4" cstate="print"/>
            <a:stretch>
              <a:fillRect/>
            </a:stretch>
          </p:blipFill>
          <p:spPr>
            <a:xfrm>
              <a:off x="1188720" y="3848099"/>
              <a:ext cx="3779520" cy="2616708"/>
            </a:xfrm>
            <a:prstGeom prst="rect">
              <a:avLst/>
            </a:prstGeom>
          </p:spPr>
        </p:pic>
        <p:pic>
          <p:nvPicPr>
            <p:cNvPr id="13" name="object 13"/>
            <p:cNvPicPr/>
            <p:nvPr/>
          </p:nvPicPr>
          <p:blipFill>
            <a:blip r:embed="rId5" cstate="print"/>
            <a:stretch>
              <a:fillRect/>
            </a:stretch>
          </p:blipFill>
          <p:spPr>
            <a:xfrm>
              <a:off x="7179564" y="3848099"/>
              <a:ext cx="3747516" cy="2616708"/>
            </a:xfrm>
            <a:prstGeom prst="rect">
              <a:avLst/>
            </a:prstGeom>
          </p:spPr>
        </p:pic>
      </p:grpSp>
      <p:pic>
        <p:nvPicPr>
          <p:cNvPr id="19" name="Graphic 18">
            <a:extLst>
              <a:ext uri="{FF2B5EF4-FFF2-40B4-BE49-F238E27FC236}">
                <a16:creationId xmlns:a16="http://schemas.microsoft.com/office/drawing/2014/main" id="{D757CC3D-6B4A-81B3-308B-C2E20FBC58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51830" y="-457200"/>
            <a:ext cx="2092569" cy="1600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711708"/>
              <a:ext cx="12192000" cy="6146800"/>
            </a:xfrm>
            <a:custGeom>
              <a:avLst/>
              <a:gdLst/>
              <a:ahLst/>
              <a:cxnLst/>
              <a:rect l="l" t="t" r="r" b="b"/>
              <a:pathLst>
                <a:path w="12192000" h="6146800">
                  <a:moveTo>
                    <a:pt x="0" y="6146291"/>
                  </a:moveTo>
                  <a:lnTo>
                    <a:pt x="12192000" y="6146291"/>
                  </a:lnTo>
                  <a:lnTo>
                    <a:pt x="12192000" y="0"/>
                  </a:lnTo>
                  <a:lnTo>
                    <a:pt x="0" y="0"/>
                  </a:lnTo>
                  <a:lnTo>
                    <a:pt x="0" y="6146291"/>
                  </a:lnTo>
                  <a:close/>
                </a:path>
              </a:pathLst>
            </a:custGeom>
            <a:solidFill>
              <a:srgbClr val="EFEEEC"/>
            </a:solidFill>
          </p:spPr>
          <p:txBody>
            <a:bodyPr wrap="square" lIns="0" tIns="0" rIns="0" bIns="0" rtlCol="0"/>
            <a:lstStyle/>
            <a:p>
              <a:endParaRPr/>
            </a:p>
          </p:txBody>
        </p:sp>
        <p:sp>
          <p:nvSpPr>
            <p:cNvPr id="4" name="object 4"/>
            <p:cNvSpPr/>
            <p:nvPr/>
          </p:nvSpPr>
          <p:spPr>
            <a:xfrm>
              <a:off x="0" y="0"/>
              <a:ext cx="12192000" cy="711835"/>
            </a:xfrm>
            <a:custGeom>
              <a:avLst/>
              <a:gdLst/>
              <a:ahLst/>
              <a:cxnLst/>
              <a:rect l="l" t="t" r="r" b="b"/>
              <a:pathLst>
                <a:path w="12192000" h="711835">
                  <a:moveTo>
                    <a:pt x="0" y="711708"/>
                  </a:moveTo>
                  <a:lnTo>
                    <a:pt x="12192000" y="711708"/>
                  </a:lnTo>
                  <a:lnTo>
                    <a:pt x="12192000" y="0"/>
                  </a:lnTo>
                  <a:lnTo>
                    <a:pt x="0" y="0"/>
                  </a:lnTo>
                  <a:lnTo>
                    <a:pt x="0" y="711708"/>
                  </a:lnTo>
                  <a:close/>
                </a:path>
              </a:pathLst>
            </a:custGeom>
            <a:solidFill>
              <a:srgbClr val="4D4847"/>
            </a:solidFill>
          </p:spPr>
          <p:txBody>
            <a:bodyPr wrap="square" lIns="0" tIns="0" rIns="0" bIns="0" rtlCol="0"/>
            <a:lstStyle/>
            <a:p>
              <a:endParaRPr/>
            </a:p>
          </p:txBody>
        </p:sp>
        <p:sp>
          <p:nvSpPr>
            <p:cNvPr id="5" name="object 5"/>
            <p:cNvSpPr/>
            <p:nvPr/>
          </p:nvSpPr>
          <p:spPr>
            <a:xfrm>
              <a:off x="8407907" y="0"/>
              <a:ext cx="3784600" cy="721360"/>
            </a:xfrm>
            <a:custGeom>
              <a:avLst/>
              <a:gdLst/>
              <a:ahLst/>
              <a:cxnLst/>
              <a:rect l="l" t="t" r="r" b="b"/>
              <a:pathLst>
                <a:path w="3784600" h="721360">
                  <a:moveTo>
                    <a:pt x="2302002" y="0"/>
                  </a:moveTo>
                  <a:lnTo>
                    <a:pt x="2249789" y="331"/>
                  </a:lnTo>
                  <a:lnTo>
                    <a:pt x="2197733" y="1325"/>
                  </a:lnTo>
                  <a:lnTo>
                    <a:pt x="2145839" y="2975"/>
                  </a:lnTo>
                  <a:lnTo>
                    <a:pt x="2094110" y="5279"/>
                  </a:lnTo>
                  <a:lnTo>
                    <a:pt x="2042551" y="8232"/>
                  </a:lnTo>
                  <a:lnTo>
                    <a:pt x="1991164" y="11830"/>
                  </a:lnTo>
                  <a:lnTo>
                    <a:pt x="1939954" y="16070"/>
                  </a:lnTo>
                  <a:lnTo>
                    <a:pt x="1888924" y="20948"/>
                  </a:lnTo>
                  <a:lnTo>
                    <a:pt x="1838080" y="26459"/>
                  </a:lnTo>
                  <a:lnTo>
                    <a:pt x="1787423" y="32599"/>
                  </a:lnTo>
                  <a:lnTo>
                    <a:pt x="1736959" y="39365"/>
                  </a:lnTo>
                  <a:lnTo>
                    <a:pt x="1686691" y="46753"/>
                  </a:lnTo>
                  <a:lnTo>
                    <a:pt x="1636623" y="54758"/>
                  </a:lnTo>
                  <a:lnTo>
                    <a:pt x="1586759" y="63377"/>
                  </a:lnTo>
                  <a:lnTo>
                    <a:pt x="1537103" y="72605"/>
                  </a:lnTo>
                  <a:lnTo>
                    <a:pt x="1487658" y="82439"/>
                  </a:lnTo>
                  <a:lnTo>
                    <a:pt x="1438429" y="92876"/>
                  </a:lnTo>
                  <a:lnTo>
                    <a:pt x="1389419" y="103909"/>
                  </a:lnTo>
                  <a:lnTo>
                    <a:pt x="1340632" y="115537"/>
                  </a:lnTo>
                  <a:lnTo>
                    <a:pt x="1292072" y="127755"/>
                  </a:lnTo>
                  <a:lnTo>
                    <a:pt x="1243743" y="140559"/>
                  </a:lnTo>
                  <a:lnTo>
                    <a:pt x="1195650" y="153944"/>
                  </a:lnTo>
                  <a:lnTo>
                    <a:pt x="1147794" y="167908"/>
                  </a:lnTo>
                  <a:lnTo>
                    <a:pt x="1100182" y="182445"/>
                  </a:lnTo>
                  <a:lnTo>
                    <a:pt x="1052815" y="197553"/>
                  </a:lnTo>
                  <a:lnTo>
                    <a:pt x="1005699" y="213227"/>
                  </a:lnTo>
                  <a:lnTo>
                    <a:pt x="958837" y="229462"/>
                  </a:lnTo>
                  <a:lnTo>
                    <a:pt x="912233" y="246257"/>
                  </a:lnTo>
                  <a:lnTo>
                    <a:pt x="865891" y="263605"/>
                  </a:lnTo>
                  <a:lnTo>
                    <a:pt x="819815" y="281503"/>
                  </a:lnTo>
                  <a:lnTo>
                    <a:pt x="774009" y="299948"/>
                  </a:lnTo>
                  <a:lnTo>
                    <a:pt x="728475" y="318935"/>
                  </a:lnTo>
                  <a:lnTo>
                    <a:pt x="683219" y="338461"/>
                  </a:lnTo>
                  <a:lnTo>
                    <a:pt x="638245" y="358521"/>
                  </a:lnTo>
                  <a:lnTo>
                    <a:pt x="593555" y="379111"/>
                  </a:lnTo>
                  <a:lnTo>
                    <a:pt x="549155" y="400228"/>
                  </a:lnTo>
                  <a:lnTo>
                    <a:pt x="505047" y="421867"/>
                  </a:lnTo>
                  <a:lnTo>
                    <a:pt x="461236" y="444025"/>
                  </a:lnTo>
                  <a:lnTo>
                    <a:pt x="417725" y="466698"/>
                  </a:lnTo>
                  <a:lnTo>
                    <a:pt x="374519" y="489881"/>
                  </a:lnTo>
                  <a:lnTo>
                    <a:pt x="331621" y="513570"/>
                  </a:lnTo>
                  <a:lnTo>
                    <a:pt x="289035" y="537763"/>
                  </a:lnTo>
                  <a:lnTo>
                    <a:pt x="246765" y="562454"/>
                  </a:lnTo>
                  <a:lnTo>
                    <a:pt x="204816" y="587640"/>
                  </a:lnTo>
                  <a:lnTo>
                    <a:pt x="163189" y="613316"/>
                  </a:lnTo>
                  <a:lnTo>
                    <a:pt x="121891" y="639480"/>
                  </a:lnTo>
                  <a:lnTo>
                    <a:pt x="80924" y="666126"/>
                  </a:lnTo>
                  <a:lnTo>
                    <a:pt x="40292" y="693251"/>
                  </a:lnTo>
                  <a:lnTo>
                    <a:pt x="0" y="720851"/>
                  </a:lnTo>
                  <a:lnTo>
                    <a:pt x="3784092" y="720851"/>
                  </a:lnTo>
                  <a:lnTo>
                    <a:pt x="3784092" y="281304"/>
                  </a:lnTo>
                  <a:lnTo>
                    <a:pt x="3738009" y="263417"/>
                  </a:lnTo>
                  <a:lnTo>
                    <a:pt x="3691661" y="246080"/>
                  </a:lnTo>
                  <a:lnTo>
                    <a:pt x="3645052" y="229297"/>
                  </a:lnTo>
                  <a:lnTo>
                    <a:pt x="3598185" y="213071"/>
                  </a:lnTo>
                  <a:lnTo>
                    <a:pt x="3551064" y="197408"/>
                  </a:lnTo>
                  <a:lnTo>
                    <a:pt x="3503694" y="182311"/>
                  </a:lnTo>
                  <a:lnTo>
                    <a:pt x="3456078" y="167783"/>
                  </a:lnTo>
                  <a:lnTo>
                    <a:pt x="3408219" y="153829"/>
                  </a:lnTo>
                  <a:lnTo>
                    <a:pt x="3360123" y="140453"/>
                  </a:lnTo>
                  <a:lnTo>
                    <a:pt x="3311793" y="127658"/>
                  </a:lnTo>
                  <a:lnTo>
                    <a:pt x="3263232" y="115449"/>
                  </a:lnTo>
                  <a:lnTo>
                    <a:pt x="3214445" y="103830"/>
                  </a:lnTo>
                  <a:lnTo>
                    <a:pt x="3165435" y="92804"/>
                  </a:lnTo>
                  <a:lnTo>
                    <a:pt x="3116207" y="82375"/>
                  </a:lnTo>
                  <a:lnTo>
                    <a:pt x="3066764" y="72548"/>
                  </a:lnTo>
                  <a:lnTo>
                    <a:pt x="3017110" y="63327"/>
                  </a:lnTo>
                  <a:lnTo>
                    <a:pt x="2967249" y="54714"/>
                  </a:lnTo>
                  <a:lnTo>
                    <a:pt x="2917185" y="46715"/>
                  </a:lnTo>
                  <a:lnTo>
                    <a:pt x="2866923" y="39333"/>
                  </a:lnTo>
                  <a:lnTo>
                    <a:pt x="2816464" y="32573"/>
                  </a:lnTo>
                  <a:lnTo>
                    <a:pt x="2765815" y="26437"/>
                  </a:lnTo>
                  <a:lnTo>
                    <a:pt x="2714978" y="20931"/>
                  </a:lnTo>
                  <a:lnTo>
                    <a:pt x="2663957" y="16057"/>
                  </a:lnTo>
                  <a:lnTo>
                    <a:pt x="2612757" y="11821"/>
                  </a:lnTo>
                  <a:lnTo>
                    <a:pt x="2561381" y="8225"/>
                  </a:lnTo>
                  <a:lnTo>
                    <a:pt x="2509834" y="5274"/>
                  </a:lnTo>
                  <a:lnTo>
                    <a:pt x="2458118" y="2973"/>
                  </a:lnTo>
                  <a:lnTo>
                    <a:pt x="2406238" y="1323"/>
                  </a:lnTo>
                  <a:lnTo>
                    <a:pt x="2354198" y="331"/>
                  </a:lnTo>
                  <a:lnTo>
                    <a:pt x="2302002" y="0"/>
                  </a:lnTo>
                  <a:close/>
                </a:path>
              </a:pathLst>
            </a:custGeom>
            <a:solidFill>
              <a:srgbClr val="EC7C30">
                <a:alpha val="23136"/>
              </a:srgbClr>
            </a:solidFill>
          </p:spPr>
          <p:txBody>
            <a:bodyPr wrap="square" lIns="0" tIns="0" rIns="0" bIns="0" rtlCol="0"/>
            <a:lstStyle/>
            <a:p>
              <a:endParaRPr/>
            </a:p>
          </p:txBody>
        </p:sp>
        <p:sp>
          <p:nvSpPr>
            <p:cNvPr id="6" name="object 6"/>
            <p:cNvSpPr/>
            <p:nvPr/>
          </p:nvSpPr>
          <p:spPr>
            <a:xfrm>
              <a:off x="9265919" y="0"/>
              <a:ext cx="2926080" cy="721360"/>
            </a:xfrm>
            <a:custGeom>
              <a:avLst/>
              <a:gdLst/>
              <a:ahLst/>
              <a:cxnLst/>
              <a:rect l="l" t="t" r="r" b="b"/>
              <a:pathLst>
                <a:path w="2926079" h="721360">
                  <a:moveTo>
                    <a:pt x="2926079" y="0"/>
                  </a:moveTo>
                  <a:lnTo>
                    <a:pt x="0" y="0"/>
                  </a:lnTo>
                  <a:lnTo>
                    <a:pt x="36812" y="31765"/>
                  </a:lnTo>
                  <a:lnTo>
                    <a:pt x="74147" y="62920"/>
                  </a:lnTo>
                  <a:lnTo>
                    <a:pt x="111997" y="93458"/>
                  </a:lnTo>
                  <a:lnTo>
                    <a:pt x="150354" y="123370"/>
                  </a:lnTo>
                  <a:lnTo>
                    <a:pt x="189212" y="152650"/>
                  </a:lnTo>
                  <a:lnTo>
                    <a:pt x="228561" y="181289"/>
                  </a:lnTo>
                  <a:lnTo>
                    <a:pt x="268395" y="209280"/>
                  </a:lnTo>
                  <a:lnTo>
                    <a:pt x="308707" y="236614"/>
                  </a:lnTo>
                  <a:lnTo>
                    <a:pt x="349488" y="263286"/>
                  </a:lnTo>
                  <a:lnTo>
                    <a:pt x="390731" y="289286"/>
                  </a:lnTo>
                  <a:lnTo>
                    <a:pt x="432428" y="314606"/>
                  </a:lnTo>
                  <a:lnTo>
                    <a:pt x="474573" y="339241"/>
                  </a:lnTo>
                  <a:lnTo>
                    <a:pt x="517157" y="363180"/>
                  </a:lnTo>
                  <a:lnTo>
                    <a:pt x="560173" y="386418"/>
                  </a:lnTo>
                  <a:lnTo>
                    <a:pt x="603613" y="408946"/>
                  </a:lnTo>
                  <a:lnTo>
                    <a:pt x="647470" y="430757"/>
                  </a:lnTo>
                  <a:lnTo>
                    <a:pt x="691737" y="451842"/>
                  </a:lnTo>
                  <a:lnTo>
                    <a:pt x="736405" y="472195"/>
                  </a:lnTo>
                  <a:lnTo>
                    <a:pt x="781467" y="491807"/>
                  </a:lnTo>
                  <a:lnTo>
                    <a:pt x="826916" y="510672"/>
                  </a:lnTo>
                  <a:lnTo>
                    <a:pt x="872744" y="528780"/>
                  </a:lnTo>
                  <a:lnTo>
                    <a:pt x="918943" y="546125"/>
                  </a:lnTo>
                  <a:lnTo>
                    <a:pt x="965506" y="562698"/>
                  </a:lnTo>
                  <a:lnTo>
                    <a:pt x="1012426" y="578493"/>
                  </a:lnTo>
                  <a:lnTo>
                    <a:pt x="1059694" y="593501"/>
                  </a:lnTo>
                  <a:lnTo>
                    <a:pt x="1107304" y="607715"/>
                  </a:lnTo>
                  <a:lnTo>
                    <a:pt x="1155248" y="621127"/>
                  </a:lnTo>
                  <a:lnTo>
                    <a:pt x="1203517" y="633729"/>
                  </a:lnTo>
                  <a:lnTo>
                    <a:pt x="1252106" y="645515"/>
                  </a:lnTo>
                  <a:lnTo>
                    <a:pt x="1301005" y="656475"/>
                  </a:lnTo>
                  <a:lnTo>
                    <a:pt x="1350208" y="666602"/>
                  </a:lnTo>
                  <a:lnTo>
                    <a:pt x="1399707" y="675889"/>
                  </a:lnTo>
                  <a:lnTo>
                    <a:pt x="1449495" y="684328"/>
                  </a:lnTo>
                  <a:lnTo>
                    <a:pt x="1499563" y="691912"/>
                  </a:lnTo>
                  <a:lnTo>
                    <a:pt x="1549905" y="698632"/>
                  </a:lnTo>
                  <a:lnTo>
                    <a:pt x="1600513" y="704481"/>
                  </a:lnTo>
                  <a:lnTo>
                    <a:pt x="1651379" y="709451"/>
                  </a:lnTo>
                  <a:lnTo>
                    <a:pt x="1702495" y="713535"/>
                  </a:lnTo>
                  <a:lnTo>
                    <a:pt x="1753855" y="716724"/>
                  </a:lnTo>
                  <a:lnTo>
                    <a:pt x="1805450" y="719012"/>
                  </a:lnTo>
                  <a:lnTo>
                    <a:pt x="1857274" y="720390"/>
                  </a:lnTo>
                  <a:lnTo>
                    <a:pt x="1909318" y="720851"/>
                  </a:lnTo>
                  <a:lnTo>
                    <a:pt x="1960287" y="720408"/>
                  </a:lnTo>
                  <a:lnTo>
                    <a:pt x="2011048" y="719082"/>
                  </a:lnTo>
                  <a:lnTo>
                    <a:pt x="2061592" y="716880"/>
                  </a:lnTo>
                  <a:lnTo>
                    <a:pt x="2111912" y="713811"/>
                  </a:lnTo>
                  <a:lnTo>
                    <a:pt x="2162000" y="709881"/>
                  </a:lnTo>
                  <a:lnTo>
                    <a:pt x="2211851" y="705098"/>
                  </a:lnTo>
                  <a:lnTo>
                    <a:pt x="2261456" y="699468"/>
                  </a:lnTo>
                  <a:lnTo>
                    <a:pt x="2310808" y="693001"/>
                  </a:lnTo>
                  <a:lnTo>
                    <a:pt x="2359899" y="685702"/>
                  </a:lnTo>
                  <a:lnTo>
                    <a:pt x="2408724" y="677579"/>
                  </a:lnTo>
                  <a:lnTo>
                    <a:pt x="2457274" y="668639"/>
                  </a:lnTo>
                  <a:lnTo>
                    <a:pt x="2505542" y="658890"/>
                  </a:lnTo>
                  <a:lnTo>
                    <a:pt x="2553521" y="648339"/>
                  </a:lnTo>
                  <a:lnTo>
                    <a:pt x="2601204" y="636994"/>
                  </a:lnTo>
                  <a:lnTo>
                    <a:pt x="2648583" y="624861"/>
                  </a:lnTo>
                  <a:lnTo>
                    <a:pt x="2695652" y="611948"/>
                  </a:lnTo>
                  <a:lnTo>
                    <a:pt x="2742402" y="598262"/>
                  </a:lnTo>
                  <a:lnTo>
                    <a:pt x="2788828" y="583811"/>
                  </a:lnTo>
                  <a:lnTo>
                    <a:pt x="2834920" y="568602"/>
                  </a:lnTo>
                  <a:lnTo>
                    <a:pt x="2880673" y="552643"/>
                  </a:lnTo>
                  <a:lnTo>
                    <a:pt x="2926079" y="535939"/>
                  </a:lnTo>
                  <a:lnTo>
                    <a:pt x="2926079" y="0"/>
                  </a:lnTo>
                  <a:close/>
                </a:path>
              </a:pathLst>
            </a:custGeom>
            <a:solidFill>
              <a:srgbClr val="F4B083">
                <a:alpha val="14901"/>
              </a:srgbClr>
            </a:solidFill>
          </p:spPr>
          <p:txBody>
            <a:bodyPr wrap="square" lIns="0" tIns="0" rIns="0" bIns="0" rtlCol="0"/>
            <a:lstStyle/>
            <a:p>
              <a:endParaRPr/>
            </a:p>
          </p:txBody>
        </p:sp>
      </p:grpSp>
      <p:sp>
        <p:nvSpPr>
          <p:cNvPr id="7" name="object 7"/>
          <p:cNvSpPr txBox="1">
            <a:spLocks noGrp="1"/>
          </p:cNvSpPr>
          <p:nvPr>
            <p:ph type="title"/>
          </p:nvPr>
        </p:nvSpPr>
        <p:spPr>
          <a:xfrm>
            <a:off x="694740" y="152780"/>
            <a:ext cx="5553660"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t>Product safety display</a:t>
            </a:r>
            <a:endParaRPr sz="2800" dirty="0"/>
          </a:p>
        </p:txBody>
      </p:sp>
      <p:grpSp>
        <p:nvGrpSpPr>
          <p:cNvPr id="8" name="object 8"/>
          <p:cNvGrpSpPr/>
          <p:nvPr/>
        </p:nvGrpSpPr>
        <p:grpSpPr>
          <a:xfrm>
            <a:off x="213359" y="227075"/>
            <a:ext cx="10720070" cy="6631305"/>
            <a:chOff x="213359" y="227075"/>
            <a:chExt cx="10720070" cy="6631305"/>
          </a:xfrm>
        </p:grpSpPr>
        <p:sp>
          <p:nvSpPr>
            <p:cNvPr id="9" name="object 9"/>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10" name="object 10"/>
            <p:cNvPicPr/>
            <p:nvPr/>
          </p:nvPicPr>
          <p:blipFill>
            <a:blip r:embed="rId2" cstate="print"/>
            <a:stretch>
              <a:fillRect/>
            </a:stretch>
          </p:blipFill>
          <p:spPr>
            <a:xfrm>
              <a:off x="975359" y="733043"/>
              <a:ext cx="9957816" cy="3032760"/>
            </a:xfrm>
            <a:prstGeom prst="rect">
              <a:avLst/>
            </a:prstGeom>
          </p:spPr>
        </p:pic>
        <p:pic>
          <p:nvPicPr>
            <p:cNvPr id="11" name="object 11"/>
            <p:cNvPicPr/>
            <p:nvPr/>
          </p:nvPicPr>
          <p:blipFill>
            <a:blip r:embed="rId3" cstate="print"/>
            <a:stretch>
              <a:fillRect/>
            </a:stretch>
          </p:blipFill>
          <p:spPr>
            <a:xfrm>
              <a:off x="975359" y="3832859"/>
              <a:ext cx="9957816" cy="3025137"/>
            </a:xfrm>
            <a:prstGeom prst="rect">
              <a:avLst/>
            </a:prstGeom>
          </p:spPr>
        </p:pic>
      </p:grpSp>
      <p:pic>
        <p:nvPicPr>
          <p:cNvPr id="12" name="Graphic 11">
            <a:extLst>
              <a:ext uri="{FF2B5EF4-FFF2-40B4-BE49-F238E27FC236}">
                <a16:creationId xmlns:a16="http://schemas.microsoft.com/office/drawing/2014/main" id="{4DD47230-3D01-37B2-0E1C-74AE1BD002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1830" y="-457200"/>
            <a:ext cx="2092569" cy="1600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720851"/>
              <a:ext cx="12192000" cy="6137275"/>
            </a:xfrm>
            <a:custGeom>
              <a:avLst/>
              <a:gdLst/>
              <a:ahLst/>
              <a:cxnLst/>
              <a:rect l="l" t="t" r="r" b="b"/>
              <a:pathLst>
                <a:path w="12192000" h="6137275">
                  <a:moveTo>
                    <a:pt x="0" y="6137147"/>
                  </a:moveTo>
                  <a:lnTo>
                    <a:pt x="12192000" y="6137147"/>
                  </a:lnTo>
                  <a:lnTo>
                    <a:pt x="12192000" y="0"/>
                  </a:lnTo>
                  <a:lnTo>
                    <a:pt x="0" y="0"/>
                  </a:lnTo>
                  <a:lnTo>
                    <a:pt x="0" y="6137147"/>
                  </a:lnTo>
                  <a:close/>
                </a:path>
              </a:pathLst>
            </a:custGeom>
            <a:solidFill>
              <a:srgbClr val="EFEEEC"/>
            </a:solidFill>
          </p:spPr>
          <p:txBody>
            <a:bodyPr wrap="square" lIns="0" tIns="0" rIns="0" bIns="0" rtlCol="0"/>
            <a:lstStyle/>
            <a:p>
              <a:endParaRPr/>
            </a:p>
          </p:txBody>
        </p:sp>
        <p:sp>
          <p:nvSpPr>
            <p:cNvPr id="4" name="object 4"/>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grpSp>
      <p:sp>
        <p:nvSpPr>
          <p:cNvPr id="5" name="object 5"/>
          <p:cNvSpPr txBox="1">
            <a:spLocks noGrp="1"/>
          </p:cNvSpPr>
          <p:nvPr>
            <p:ph type="title"/>
          </p:nvPr>
        </p:nvSpPr>
        <p:spPr>
          <a:xfrm>
            <a:off x="694740" y="152780"/>
            <a:ext cx="8677860"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t>Low temperature discharge test data</a:t>
            </a:r>
            <a:endParaRPr sz="2800" dirty="0"/>
          </a:p>
        </p:txBody>
      </p:sp>
      <p:sp>
        <p:nvSpPr>
          <p:cNvPr id="7" name="object 7"/>
          <p:cNvSpPr/>
          <p:nvPr/>
        </p:nvSpPr>
        <p:spPr>
          <a:xfrm>
            <a:off x="213360"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11" name="Picture 10">
            <a:extLst>
              <a:ext uri="{FF2B5EF4-FFF2-40B4-BE49-F238E27FC236}">
                <a16:creationId xmlns:a16="http://schemas.microsoft.com/office/drawing/2014/main" id="{AD2B9E37-0F05-4FD8-BC24-9B760B184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7075"/>
            <a:ext cx="12115800" cy="6153090"/>
          </a:xfrm>
          <a:prstGeom prst="rect">
            <a:avLst/>
          </a:prstGeom>
        </p:spPr>
      </p:pic>
      <p:pic>
        <p:nvPicPr>
          <p:cNvPr id="6" name="Graphic 5">
            <a:extLst>
              <a:ext uri="{FF2B5EF4-FFF2-40B4-BE49-F238E27FC236}">
                <a16:creationId xmlns:a16="http://schemas.microsoft.com/office/drawing/2014/main" id="{C312F322-0703-A8B1-B489-8E74AB8C08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720851"/>
              <a:ext cx="12192000" cy="6137275"/>
            </a:xfrm>
            <a:custGeom>
              <a:avLst/>
              <a:gdLst/>
              <a:ahLst/>
              <a:cxnLst/>
              <a:rect l="l" t="t" r="r" b="b"/>
              <a:pathLst>
                <a:path w="12192000" h="6137275">
                  <a:moveTo>
                    <a:pt x="0" y="6137147"/>
                  </a:moveTo>
                  <a:lnTo>
                    <a:pt x="12192000" y="6137147"/>
                  </a:lnTo>
                  <a:lnTo>
                    <a:pt x="12192000" y="0"/>
                  </a:lnTo>
                  <a:lnTo>
                    <a:pt x="0" y="0"/>
                  </a:lnTo>
                  <a:lnTo>
                    <a:pt x="0" y="6137147"/>
                  </a:lnTo>
                  <a:close/>
                </a:path>
              </a:pathLst>
            </a:custGeom>
            <a:solidFill>
              <a:srgbClr val="EFEEEC"/>
            </a:solidFill>
          </p:spPr>
          <p:txBody>
            <a:bodyPr wrap="square" lIns="0" tIns="0" rIns="0" bIns="0" rtlCol="0"/>
            <a:lstStyle/>
            <a:p>
              <a:endParaRPr/>
            </a:p>
          </p:txBody>
        </p:sp>
        <p:sp>
          <p:nvSpPr>
            <p:cNvPr id="4" name="object 4"/>
            <p:cNvSpPr/>
            <p:nvPr/>
          </p:nvSpPr>
          <p:spPr>
            <a:xfrm>
              <a:off x="0" y="0"/>
              <a:ext cx="12192000" cy="721360"/>
            </a:xfrm>
            <a:custGeom>
              <a:avLst/>
              <a:gdLst/>
              <a:ahLst/>
              <a:cxnLst/>
              <a:rect l="l" t="t" r="r" b="b"/>
              <a:pathLst>
                <a:path w="12192000" h="721360">
                  <a:moveTo>
                    <a:pt x="12192000" y="0"/>
                  </a:moveTo>
                  <a:lnTo>
                    <a:pt x="10709910" y="0"/>
                  </a:lnTo>
                  <a:lnTo>
                    <a:pt x="9265920" y="0"/>
                  </a:lnTo>
                  <a:lnTo>
                    <a:pt x="0" y="0"/>
                  </a:lnTo>
                  <a:lnTo>
                    <a:pt x="0" y="720852"/>
                  </a:lnTo>
                  <a:lnTo>
                    <a:pt x="8407908" y="720852"/>
                  </a:lnTo>
                  <a:lnTo>
                    <a:pt x="11175238" y="720852"/>
                  </a:lnTo>
                  <a:lnTo>
                    <a:pt x="12192000" y="720852"/>
                  </a:lnTo>
                  <a:lnTo>
                    <a:pt x="12192000" y="535940"/>
                  </a:lnTo>
                  <a:lnTo>
                    <a:pt x="12192000" y="281305"/>
                  </a:lnTo>
                  <a:lnTo>
                    <a:pt x="12192000" y="0"/>
                  </a:lnTo>
                  <a:close/>
                </a:path>
              </a:pathLst>
            </a:custGeom>
            <a:solidFill>
              <a:srgbClr val="4D4847"/>
            </a:solidFill>
          </p:spPr>
          <p:txBody>
            <a:bodyPr wrap="square" lIns="0" tIns="0" rIns="0" bIns="0" rtlCol="0"/>
            <a:lstStyle/>
            <a:p>
              <a:endParaRPr/>
            </a:p>
          </p:txBody>
        </p:sp>
      </p:grpSp>
      <p:sp>
        <p:nvSpPr>
          <p:cNvPr id="5" name="object 5"/>
          <p:cNvSpPr txBox="1">
            <a:spLocks noGrp="1"/>
          </p:cNvSpPr>
          <p:nvPr>
            <p:ph type="title"/>
          </p:nvPr>
        </p:nvSpPr>
        <p:spPr>
          <a:xfrm>
            <a:off x="694740" y="152780"/>
            <a:ext cx="4410660" cy="443070"/>
          </a:xfrm>
          <a:prstGeom prst="rect">
            <a:avLst/>
          </a:prstGeom>
        </p:spPr>
        <p:txBody>
          <a:bodyPr vert="horz" wrap="square" lIns="0" tIns="12065" rIns="0" bIns="0" rtlCol="0">
            <a:spAutoFit/>
          </a:bodyPr>
          <a:lstStyle/>
          <a:p>
            <a:pPr marL="12700">
              <a:lnSpc>
                <a:spcPct val="100000"/>
              </a:lnSpc>
              <a:spcBef>
                <a:spcPts val="95"/>
              </a:spcBef>
            </a:pPr>
            <a:r>
              <a:rPr lang="en-CA" sz="2800" spc="-40" dirty="0"/>
              <a:t>Cycle life</a:t>
            </a:r>
            <a:endParaRPr sz="2800" dirty="0"/>
          </a:p>
        </p:txBody>
      </p:sp>
      <p:sp>
        <p:nvSpPr>
          <p:cNvPr id="7" name="object 7"/>
          <p:cNvSpPr/>
          <p:nvPr/>
        </p:nvSpPr>
        <p:spPr>
          <a:xfrm>
            <a:off x="213359" y="227075"/>
            <a:ext cx="325120" cy="323215"/>
          </a:xfrm>
          <a:custGeom>
            <a:avLst/>
            <a:gdLst/>
            <a:ahLst/>
            <a:cxnLst/>
            <a:rect l="l" t="t" r="r" b="b"/>
            <a:pathLst>
              <a:path w="325120" h="323215">
                <a:moveTo>
                  <a:pt x="324612" y="0"/>
                </a:moveTo>
                <a:lnTo>
                  <a:pt x="0" y="0"/>
                </a:lnTo>
                <a:lnTo>
                  <a:pt x="0" y="323088"/>
                </a:lnTo>
                <a:lnTo>
                  <a:pt x="324612" y="323088"/>
                </a:lnTo>
                <a:lnTo>
                  <a:pt x="324612" y="0"/>
                </a:lnTo>
                <a:close/>
              </a:path>
            </a:pathLst>
          </a:custGeom>
          <a:solidFill>
            <a:srgbClr val="C00000"/>
          </a:solidFill>
        </p:spPr>
        <p:txBody>
          <a:bodyPr wrap="square" lIns="0" tIns="0" rIns="0" bIns="0" rtlCol="0"/>
          <a:lstStyle/>
          <a:p>
            <a:endParaRPr/>
          </a:p>
        </p:txBody>
      </p:sp>
      <p:pic>
        <p:nvPicPr>
          <p:cNvPr id="10" name="Picture 9">
            <a:extLst>
              <a:ext uri="{FF2B5EF4-FFF2-40B4-BE49-F238E27FC236}">
                <a16:creationId xmlns:a16="http://schemas.microsoft.com/office/drawing/2014/main" id="{56166DB2-BB4B-F2CE-7112-5326CEC9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 y="211835"/>
            <a:ext cx="11725205" cy="6689577"/>
          </a:xfrm>
          <a:prstGeom prst="rect">
            <a:avLst/>
          </a:prstGeom>
        </p:spPr>
      </p:pic>
      <p:pic>
        <p:nvPicPr>
          <p:cNvPr id="6" name="Graphic 5">
            <a:extLst>
              <a:ext uri="{FF2B5EF4-FFF2-40B4-BE49-F238E27FC236}">
                <a16:creationId xmlns:a16="http://schemas.microsoft.com/office/drawing/2014/main" id="{42781565-CEAA-11CE-AFEF-041571C307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1830" y="-457200"/>
            <a:ext cx="2092569" cy="1600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2513</TotalTime>
  <Words>1619</Words>
  <Application>Microsoft Macintosh PowerPoint</Application>
  <PresentationFormat>Widescreen</PresentationFormat>
  <Paragraphs>353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Microsoft YaHei</vt:lpstr>
      <vt:lpstr>SimSun</vt:lpstr>
      <vt:lpstr>Arial</vt:lpstr>
      <vt:lpstr>Calibri</vt:lpstr>
      <vt:lpstr>Times New Roman</vt:lpstr>
      <vt:lpstr>Wingdings</vt:lpstr>
      <vt:lpstr>Office Theme</vt:lpstr>
      <vt:lpstr>Saforix Lithium titanate battery power take-off system
Introduction </vt:lpstr>
      <vt:lpstr>PowerPoint Presentation</vt:lpstr>
      <vt:lpstr>Product introduction continue</vt:lpstr>
      <vt:lpstr>Company products</vt:lpstr>
      <vt:lpstr>Company products</vt:lpstr>
      <vt:lpstr>Product safety display</vt:lpstr>
      <vt:lpstr>Product safety display</vt:lpstr>
      <vt:lpstr>Low temperature discharge test data</vt:lpstr>
      <vt:lpstr>Cycle life</vt:lpstr>
      <vt:lpstr>Rate pulse charge and discharge</vt:lpstr>
      <vt:lpstr>High-altitude low-pressure test</vt:lpstr>
      <vt:lpstr>Product advantages</vt:lpstr>
      <vt:lpstr>PowerPoint Presentation</vt:lpstr>
      <vt:lpstr>System classification and composition</vt:lpstr>
      <vt:lpstr>Power take-off power generation system</vt:lpstr>
      <vt:lpstr>Power take-off power generation system</vt:lpstr>
      <vt:lpstr>Power take-off power generation system</vt:lpstr>
      <vt:lpstr>Power take-off power generation system</vt:lpstr>
      <vt:lpstr>Product advantages</vt:lpstr>
      <vt:lpstr>PowerPoint Presentation</vt:lpstr>
      <vt:lpstr>Battery projects</vt:lpstr>
      <vt:lpstr>item 1 - finalized</vt:lpstr>
      <vt:lpstr>item 2 - finalized</vt:lpstr>
      <vt:lpstr>product item 3 - sample testing</vt:lpstr>
      <vt:lpstr>item 4 - sample testing</vt:lpstr>
      <vt:lpstr>product project 5 - sample testing</vt:lpstr>
      <vt:lpstr>item 7 - sample testing</vt:lpstr>
      <vt:lpstr>product project 8 - sample testing</vt:lpstr>
      <vt:lpstr>product project 9 - sample testing</vt:lpstr>
      <vt:lpstr>Market planning</vt:lpstr>
      <vt:lpstr>Market planning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奔跑吧创意星空版式商务总结模板</dc:title>
  <dc:creator>user</dc:creator>
  <cp:lastModifiedBy>mohammad boudir</cp:lastModifiedBy>
  <cp:revision>44</cp:revision>
  <dcterms:created xsi:type="dcterms:W3CDTF">2023-09-14T08:12:04Z</dcterms:created>
  <dcterms:modified xsi:type="dcterms:W3CDTF">2024-08-13T20:10:18Z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2023-04-10T00:00:00Z</vt:filetime>
  </property>
  <property fmtid="{D5CDD505-2E9C-101B-9397-08002B2CF9AE}" pid="3" name="Creator">
    <vt:lpwstr>Microsoft® PowerPoint® 2019</vt:lpwstr>
  </property>
  <property fmtid="{D5CDD505-2E9C-101B-9397-08002B2CF9AE}" pid="4" name="LastSaved">
    <vt:filetime>2023-09-14T00:00:00Z</vt:filetime>
  </property>
  <property fmtid="{D5CDD505-2E9C-101B-9397-08002B2CF9AE}" pid="5" name="Producer">
    <vt:lpwstr>Microsoft® PowerPoint® 2019</vt:lpwstr>
  </property>
</Properties>
</file>